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21"/>
    <p:restoredTop sz="94663"/>
  </p:normalViewPr>
  <p:slideViewPr>
    <p:cSldViewPr snapToGrid="0" snapToObjects="1">
      <p:cViewPr varScale="1">
        <p:scale>
          <a:sx n="112" d="100"/>
          <a:sy n="112" d="100"/>
        </p:scale>
        <p:origin x="512"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B7D6D2-51E2-A846-8F13-8FD7EF07FB93}" type="datetimeFigureOut">
              <a:rPr lang="en-GB" smtClean="0"/>
              <a:t>21/10/2020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FC8B5A-AEFE-2348-BC11-D6E2F1217BA1}" type="slidenum">
              <a:rPr lang="en-GB" smtClean="0"/>
              <a:t>‹#›</a:t>
            </a:fld>
            <a:endParaRPr lang="en-GB"/>
          </a:p>
        </p:txBody>
      </p:sp>
    </p:spTree>
    <p:extLst>
      <p:ext uri="{BB962C8B-B14F-4D97-AF65-F5344CB8AC3E}">
        <p14:creationId xmlns:p14="http://schemas.microsoft.com/office/powerpoint/2010/main" val="1793045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FC8B5A-AEFE-2348-BC11-D6E2F1217BA1}" type="slidenum">
              <a:rPr lang="en-GB" smtClean="0"/>
              <a:t>6</a:t>
            </a:fld>
            <a:endParaRPr lang="en-GB"/>
          </a:p>
        </p:txBody>
      </p:sp>
    </p:spTree>
    <p:extLst>
      <p:ext uri="{BB962C8B-B14F-4D97-AF65-F5344CB8AC3E}">
        <p14:creationId xmlns:p14="http://schemas.microsoft.com/office/powerpoint/2010/main" val="2851829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FC8B5A-AEFE-2348-BC11-D6E2F1217BA1}" type="slidenum">
              <a:rPr lang="en-GB" smtClean="0"/>
              <a:t>12</a:t>
            </a:fld>
            <a:endParaRPr lang="en-GB"/>
          </a:p>
        </p:txBody>
      </p:sp>
    </p:spTree>
    <p:extLst>
      <p:ext uri="{BB962C8B-B14F-4D97-AF65-F5344CB8AC3E}">
        <p14:creationId xmlns:p14="http://schemas.microsoft.com/office/powerpoint/2010/main" val="1072157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F0185-C553-E543-A4E4-D93BAA34FFB6}"/>
              </a:ext>
            </a:extLst>
          </p:cNvPr>
          <p:cNvSpPr>
            <a:spLocks noGrp="1"/>
          </p:cNvSpPr>
          <p:nvPr>
            <p:ph type="title"/>
          </p:nvPr>
        </p:nvSpPr>
        <p:spPr>
          <a:xfrm>
            <a:off x="838200" y="365126"/>
            <a:ext cx="10515600" cy="900000"/>
          </a:xfrm>
        </p:spPr>
        <p:txBody>
          <a:bodyPr>
            <a:normAutofit/>
          </a:bodyPr>
          <a:lstStyle>
            <a:lvl1pPr>
              <a:defRPr sz="4000">
                <a:solidFill>
                  <a:srgbClr val="FFFF00"/>
                </a:solidFill>
                <a:latin typeface="STARWARS" panose="020B0A04020102020204" pitchFamily="34" charset="0"/>
              </a:defRPr>
            </a:lvl1pPr>
          </a:lstStyle>
          <a:p>
            <a:r>
              <a:rPr lang="en-GB" dirty="0"/>
              <a:t>Click to edit Master title style</a:t>
            </a:r>
          </a:p>
        </p:txBody>
      </p:sp>
      <p:sp>
        <p:nvSpPr>
          <p:cNvPr id="3" name="Content Placeholder 2">
            <a:extLst>
              <a:ext uri="{FF2B5EF4-FFF2-40B4-BE49-F238E27FC236}">
                <a16:creationId xmlns:a16="http://schemas.microsoft.com/office/drawing/2014/main" id="{30F57624-659B-9945-8C66-BAA56BADE5BF}"/>
              </a:ext>
            </a:extLst>
          </p:cNvPr>
          <p:cNvSpPr>
            <a:spLocks noGrp="1"/>
          </p:cNvSpPr>
          <p:nvPr>
            <p:ph sz="half" idx="1"/>
          </p:nvPr>
        </p:nvSpPr>
        <p:spPr>
          <a:xfrm>
            <a:off x="838200" y="1477283"/>
            <a:ext cx="2880000" cy="3240000"/>
          </a:xfrm>
        </p:spPr>
        <p:txBody>
          <a:bodyPr/>
          <a:lstStyle>
            <a:lvl1pPr>
              <a:buNone/>
              <a:defRPr/>
            </a:lvl1pPr>
          </a:lstStyle>
          <a:p>
            <a:pPr lvl="0"/>
            <a:endParaRPr lang="en-GB" dirty="0"/>
          </a:p>
        </p:txBody>
      </p:sp>
      <p:sp>
        <p:nvSpPr>
          <p:cNvPr id="4" name="Content Placeholder 3">
            <a:extLst>
              <a:ext uri="{FF2B5EF4-FFF2-40B4-BE49-F238E27FC236}">
                <a16:creationId xmlns:a16="http://schemas.microsoft.com/office/drawing/2014/main" id="{2BAA7401-ADCE-BF42-B8E9-958BE5D66B13}"/>
              </a:ext>
            </a:extLst>
          </p:cNvPr>
          <p:cNvSpPr>
            <a:spLocks noGrp="1"/>
          </p:cNvSpPr>
          <p:nvPr>
            <p:ph sz="half" idx="2"/>
          </p:nvPr>
        </p:nvSpPr>
        <p:spPr>
          <a:xfrm>
            <a:off x="3947886" y="1477283"/>
            <a:ext cx="7405914" cy="5040000"/>
          </a:xfrm>
        </p:spPr>
        <p:txBody>
          <a:bodyPr/>
          <a:lstStyle>
            <a:lvl1pPr>
              <a:buNone/>
              <a:defRPr sz="1800" b="0" i="0">
                <a:solidFill>
                  <a:srgbClr val="00B0F0"/>
                </a:solidFill>
                <a:latin typeface="Univers" panose="020B0503020202020204" pitchFamily="34" charset="0"/>
              </a:defRPr>
            </a:lvl1pPr>
            <a:lvl2pPr>
              <a:defRPr sz="1800">
                <a:solidFill>
                  <a:srgbClr val="00B0F0"/>
                </a:solidFill>
              </a:defRPr>
            </a:lvl2pPr>
            <a:lvl3pPr>
              <a:defRPr sz="1800">
                <a:solidFill>
                  <a:srgbClr val="00B0F0"/>
                </a:solidFill>
              </a:defRPr>
            </a:lvl3pPr>
            <a:lvl4pPr>
              <a:defRPr sz="1800">
                <a:solidFill>
                  <a:srgbClr val="00B0F0"/>
                </a:solidFill>
              </a:defRPr>
            </a:lvl4pPr>
            <a:lvl5pPr>
              <a:defRPr sz="1800">
                <a:solidFill>
                  <a:srgbClr val="00B0F0"/>
                </a:solidFill>
              </a:defRPr>
            </a:lvl5pPr>
          </a:lstStyle>
          <a:p>
            <a:pPr lvl="0"/>
            <a:r>
              <a:rPr lang="en-GB" dirty="0"/>
              <a:t>Click to edit Master text styles</a:t>
            </a:r>
          </a:p>
        </p:txBody>
      </p:sp>
    </p:spTree>
    <p:extLst>
      <p:ext uri="{BB962C8B-B14F-4D97-AF65-F5344CB8AC3E}">
        <p14:creationId xmlns:p14="http://schemas.microsoft.com/office/powerpoint/2010/main" val="2748359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0B889-D3E2-9040-8A03-BD67ABDFDB4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EABD6A14-6327-3E42-86C3-530921EA3E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6F74745-BE99-914F-9CBD-B531FBBC46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0C70D5C-4DA5-7E47-AB94-6D7C469307F7}"/>
              </a:ext>
            </a:extLst>
          </p:cNvPr>
          <p:cNvSpPr>
            <a:spLocks noGrp="1"/>
          </p:cNvSpPr>
          <p:nvPr>
            <p:ph type="dt" sz="half" idx="10"/>
          </p:nvPr>
        </p:nvSpPr>
        <p:spPr/>
        <p:txBody>
          <a:bodyPr/>
          <a:lstStyle/>
          <a:p>
            <a:fld id="{DCB73B13-CA60-7646-A1EC-918044665CBE}" type="datetimeFigureOut">
              <a:rPr lang="en-GB" smtClean="0"/>
              <a:t>21/10/2020</a:t>
            </a:fld>
            <a:endParaRPr lang="en-GB"/>
          </a:p>
        </p:txBody>
      </p:sp>
      <p:sp>
        <p:nvSpPr>
          <p:cNvPr id="6" name="Footer Placeholder 5">
            <a:extLst>
              <a:ext uri="{FF2B5EF4-FFF2-40B4-BE49-F238E27FC236}">
                <a16:creationId xmlns:a16="http://schemas.microsoft.com/office/drawing/2014/main" id="{CFA07CCC-6E91-7B4A-8A4B-DDFB221985A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EA7FD89-7442-9C4C-9219-FD2C3A81103B}"/>
              </a:ext>
            </a:extLst>
          </p:cNvPr>
          <p:cNvSpPr>
            <a:spLocks noGrp="1"/>
          </p:cNvSpPr>
          <p:nvPr>
            <p:ph type="sldNum" sz="quarter" idx="12"/>
          </p:nvPr>
        </p:nvSpPr>
        <p:spPr/>
        <p:txBody>
          <a:bodyPr/>
          <a:lstStyle/>
          <a:p>
            <a:fld id="{EF0CCC73-19F2-D841-B634-6013707AE5C1}" type="slidenum">
              <a:rPr lang="en-GB" smtClean="0"/>
              <a:t>‹#›</a:t>
            </a:fld>
            <a:endParaRPr lang="en-GB"/>
          </a:p>
        </p:txBody>
      </p:sp>
    </p:spTree>
    <p:extLst>
      <p:ext uri="{BB962C8B-B14F-4D97-AF65-F5344CB8AC3E}">
        <p14:creationId xmlns:p14="http://schemas.microsoft.com/office/powerpoint/2010/main" val="2804186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94E90-E093-CC45-A294-39E3C9D56597}"/>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98988021-D39C-974F-AC15-3418900AAC8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D84975F-765A-2848-AFAF-4290AF6EFFA4}"/>
              </a:ext>
            </a:extLst>
          </p:cNvPr>
          <p:cNvSpPr>
            <a:spLocks noGrp="1"/>
          </p:cNvSpPr>
          <p:nvPr>
            <p:ph type="dt" sz="half" idx="10"/>
          </p:nvPr>
        </p:nvSpPr>
        <p:spPr/>
        <p:txBody>
          <a:bodyPr/>
          <a:lstStyle/>
          <a:p>
            <a:fld id="{DCB73B13-CA60-7646-A1EC-918044665CBE}" type="datetimeFigureOut">
              <a:rPr lang="en-GB" smtClean="0"/>
              <a:t>21/10/2020</a:t>
            </a:fld>
            <a:endParaRPr lang="en-GB"/>
          </a:p>
        </p:txBody>
      </p:sp>
      <p:sp>
        <p:nvSpPr>
          <p:cNvPr id="5" name="Footer Placeholder 4">
            <a:extLst>
              <a:ext uri="{FF2B5EF4-FFF2-40B4-BE49-F238E27FC236}">
                <a16:creationId xmlns:a16="http://schemas.microsoft.com/office/drawing/2014/main" id="{B2325AB2-8614-274D-A348-486ADCE0BD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D60105-E3B6-F04F-8982-9DEAE3BD04BD}"/>
              </a:ext>
            </a:extLst>
          </p:cNvPr>
          <p:cNvSpPr>
            <a:spLocks noGrp="1"/>
          </p:cNvSpPr>
          <p:nvPr>
            <p:ph type="sldNum" sz="quarter" idx="12"/>
          </p:nvPr>
        </p:nvSpPr>
        <p:spPr/>
        <p:txBody>
          <a:bodyPr/>
          <a:lstStyle/>
          <a:p>
            <a:fld id="{EF0CCC73-19F2-D841-B634-6013707AE5C1}" type="slidenum">
              <a:rPr lang="en-GB" smtClean="0"/>
              <a:t>‹#›</a:t>
            </a:fld>
            <a:endParaRPr lang="en-GB"/>
          </a:p>
        </p:txBody>
      </p:sp>
    </p:spTree>
    <p:extLst>
      <p:ext uri="{BB962C8B-B14F-4D97-AF65-F5344CB8AC3E}">
        <p14:creationId xmlns:p14="http://schemas.microsoft.com/office/powerpoint/2010/main" val="18732024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E89386-DCF2-8D43-A1B7-CC93869C82B7}"/>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94A7B08D-DE2C-7C41-A87E-A9F46407601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5F782F0-380E-0C48-A6FD-43C7BFAD9667}"/>
              </a:ext>
            </a:extLst>
          </p:cNvPr>
          <p:cNvSpPr>
            <a:spLocks noGrp="1"/>
          </p:cNvSpPr>
          <p:nvPr>
            <p:ph type="dt" sz="half" idx="10"/>
          </p:nvPr>
        </p:nvSpPr>
        <p:spPr/>
        <p:txBody>
          <a:bodyPr/>
          <a:lstStyle/>
          <a:p>
            <a:fld id="{DCB73B13-CA60-7646-A1EC-918044665CBE}" type="datetimeFigureOut">
              <a:rPr lang="en-GB" smtClean="0"/>
              <a:t>21/10/2020</a:t>
            </a:fld>
            <a:endParaRPr lang="en-GB"/>
          </a:p>
        </p:txBody>
      </p:sp>
      <p:sp>
        <p:nvSpPr>
          <p:cNvPr id="5" name="Footer Placeholder 4">
            <a:extLst>
              <a:ext uri="{FF2B5EF4-FFF2-40B4-BE49-F238E27FC236}">
                <a16:creationId xmlns:a16="http://schemas.microsoft.com/office/drawing/2014/main" id="{4D3D62B7-A07F-E140-B765-9DFE9AC1C4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9FEA779-D885-934C-83F2-A09FB48A0822}"/>
              </a:ext>
            </a:extLst>
          </p:cNvPr>
          <p:cNvSpPr>
            <a:spLocks noGrp="1"/>
          </p:cNvSpPr>
          <p:nvPr>
            <p:ph type="sldNum" sz="quarter" idx="12"/>
          </p:nvPr>
        </p:nvSpPr>
        <p:spPr/>
        <p:txBody>
          <a:bodyPr/>
          <a:lstStyle/>
          <a:p>
            <a:fld id="{EF0CCC73-19F2-D841-B634-6013707AE5C1}" type="slidenum">
              <a:rPr lang="en-GB" smtClean="0"/>
              <a:t>‹#›</a:t>
            </a:fld>
            <a:endParaRPr lang="en-GB"/>
          </a:p>
        </p:txBody>
      </p:sp>
    </p:spTree>
    <p:extLst>
      <p:ext uri="{BB962C8B-B14F-4D97-AF65-F5344CB8AC3E}">
        <p14:creationId xmlns:p14="http://schemas.microsoft.com/office/powerpoint/2010/main" val="952828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602E7-7622-0C43-8710-1A46D374BFA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CBB618D5-81EE-2D4E-A13E-3602224A47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58C56184-F384-114E-827E-95EFD67A221B}"/>
              </a:ext>
            </a:extLst>
          </p:cNvPr>
          <p:cNvSpPr>
            <a:spLocks noGrp="1"/>
          </p:cNvSpPr>
          <p:nvPr>
            <p:ph type="dt" sz="half" idx="10"/>
          </p:nvPr>
        </p:nvSpPr>
        <p:spPr/>
        <p:txBody>
          <a:bodyPr/>
          <a:lstStyle/>
          <a:p>
            <a:fld id="{DCB73B13-CA60-7646-A1EC-918044665CBE}" type="datetimeFigureOut">
              <a:rPr lang="en-GB" smtClean="0"/>
              <a:t>21/10/2020</a:t>
            </a:fld>
            <a:endParaRPr lang="en-GB"/>
          </a:p>
        </p:txBody>
      </p:sp>
      <p:sp>
        <p:nvSpPr>
          <p:cNvPr id="5" name="Footer Placeholder 4">
            <a:extLst>
              <a:ext uri="{FF2B5EF4-FFF2-40B4-BE49-F238E27FC236}">
                <a16:creationId xmlns:a16="http://schemas.microsoft.com/office/drawing/2014/main" id="{368CE336-C1AC-014E-A5A0-CB3941DEA0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163428-F01A-EF4A-BA80-DDC5CBB6E9F4}"/>
              </a:ext>
            </a:extLst>
          </p:cNvPr>
          <p:cNvSpPr>
            <a:spLocks noGrp="1"/>
          </p:cNvSpPr>
          <p:nvPr>
            <p:ph type="sldNum" sz="quarter" idx="12"/>
          </p:nvPr>
        </p:nvSpPr>
        <p:spPr/>
        <p:txBody>
          <a:bodyPr/>
          <a:lstStyle/>
          <a:p>
            <a:fld id="{EF0CCC73-19F2-D841-B634-6013707AE5C1}" type="slidenum">
              <a:rPr lang="en-GB" smtClean="0"/>
              <a:t>‹#›</a:t>
            </a:fld>
            <a:endParaRPr lang="en-GB"/>
          </a:p>
        </p:txBody>
      </p:sp>
    </p:spTree>
    <p:extLst>
      <p:ext uri="{BB962C8B-B14F-4D97-AF65-F5344CB8AC3E}">
        <p14:creationId xmlns:p14="http://schemas.microsoft.com/office/powerpoint/2010/main" val="1773443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9D2EF-88F6-D241-9104-609EE787289B}"/>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FE988E0C-100C-6E41-A084-3AFF3624738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BF2CD1E-9FD1-F74B-ABBC-A4D73066CCC5}"/>
              </a:ext>
            </a:extLst>
          </p:cNvPr>
          <p:cNvSpPr>
            <a:spLocks noGrp="1"/>
          </p:cNvSpPr>
          <p:nvPr>
            <p:ph type="dt" sz="half" idx="10"/>
          </p:nvPr>
        </p:nvSpPr>
        <p:spPr/>
        <p:txBody>
          <a:bodyPr/>
          <a:lstStyle/>
          <a:p>
            <a:fld id="{DCB73B13-CA60-7646-A1EC-918044665CBE}" type="datetimeFigureOut">
              <a:rPr lang="en-GB" smtClean="0"/>
              <a:t>21/10/2020</a:t>
            </a:fld>
            <a:endParaRPr lang="en-GB"/>
          </a:p>
        </p:txBody>
      </p:sp>
      <p:sp>
        <p:nvSpPr>
          <p:cNvPr id="5" name="Footer Placeholder 4">
            <a:extLst>
              <a:ext uri="{FF2B5EF4-FFF2-40B4-BE49-F238E27FC236}">
                <a16:creationId xmlns:a16="http://schemas.microsoft.com/office/drawing/2014/main" id="{A967C539-95D2-2448-917B-866C4D305DE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5B3D894-69A0-2B40-829E-1760F94A73C0}"/>
              </a:ext>
            </a:extLst>
          </p:cNvPr>
          <p:cNvSpPr>
            <a:spLocks noGrp="1"/>
          </p:cNvSpPr>
          <p:nvPr>
            <p:ph type="sldNum" sz="quarter" idx="12"/>
          </p:nvPr>
        </p:nvSpPr>
        <p:spPr/>
        <p:txBody>
          <a:bodyPr/>
          <a:lstStyle/>
          <a:p>
            <a:fld id="{EF0CCC73-19F2-D841-B634-6013707AE5C1}" type="slidenum">
              <a:rPr lang="en-GB" smtClean="0"/>
              <a:t>‹#›</a:t>
            </a:fld>
            <a:endParaRPr lang="en-GB"/>
          </a:p>
        </p:txBody>
      </p:sp>
    </p:spTree>
    <p:extLst>
      <p:ext uri="{BB962C8B-B14F-4D97-AF65-F5344CB8AC3E}">
        <p14:creationId xmlns:p14="http://schemas.microsoft.com/office/powerpoint/2010/main" val="1925016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BACD2-C745-3948-9676-DA5685E3F54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2302073D-501C-5040-852D-80D4A47BFA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CF7D664-4374-6744-8E16-21CD66262DAE}"/>
              </a:ext>
            </a:extLst>
          </p:cNvPr>
          <p:cNvSpPr>
            <a:spLocks noGrp="1"/>
          </p:cNvSpPr>
          <p:nvPr>
            <p:ph type="dt" sz="half" idx="10"/>
          </p:nvPr>
        </p:nvSpPr>
        <p:spPr/>
        <p:txBody>
          <a:bodyPr/>
          <a:lstStyle/>
          <a:p>
            <a:fld id="{DCB73B13-CA60-7646-A1EC-918044665CBE}" type="datetimeFigureOut">
              <a:rPr lang="en-GB" smtClean="0"/>
              <a:t>21/10/2020</a:t>
            </a:fld>
            <a:endParaRPr lang="en-GB"/>
          </a:p>
        </p:txBody>
      </p:sp>
      <p:sp>
        <p:nvSpPr>
          <p:cNvPr id="5" name="Footer Placeholder 4">
            <a:extLst>
              <a:ext uri="{FF2B5EF4-FFF2-40B4-BE49-F238E27FC236}">
                <a16:creationId xmlns:a16="http://schemas.microsoft.com/office/drawing/2014/main" id="{4FB9CD01-E8A4-794C-9309-F7AC14C391C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03172A6-AA91-2A4B-AF8F-6A633FBFA810}"/>
              </a:ext>
            </a:extLst>
          </p:cNvPr>
          <p:cNvSpPr>
            <a:spLocks noGrp="1"/>
          </p:cNvSpPr>
          <p:nvPr>
            <p:ph type="sldNum" sz="quarter" idx="12"/>
          </p:nvPr>
        </p:nvSpPr>
        <p:spPr/>
        <p:txBody>
          <a:bodyPr/>
          <a:lstStyle/>
          <a:p>
            <a:fld id="{EF0CCC73-19F2-D841-B634-6013707AE5C1}" type="slidenum">
              <a:rPr lang="en-GB" smtClean="0"/>
              <a:t>‹#›</a:t>
            </a:fld>
            <a:endParaRPr lang="en-GB"/>
          </a:p>
        </p:txBody>
      </p:sp>
    </p:spTree>
    <p:extLst>
      <p:ext uri="{BB962C8B-B14F-4D97-AF65-F5344CB8AC3E}">
        <p14:creationId xmlns:p14="http://schemas.microsoft.com/office/powerpoint/2010/main" val="772152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F0185-C553-E543-A4E4-D93BAA34FFB6}"/>
              </a:ext>
            </a:extLst>
          </p:cNvPr>
          <p:cNvSpPr>
            <a:spLocks noGrp="1"/>
          </p:cNvSpPr>
          <p:nvPr>
            <p:ph type="title"/>
          </p:nvPr>
        </p:nvSpPr>
        <p:spPr>
          <a:xfrm>
            <a:off x="838200" y="365125"/>
            <a:ext cx="10515600" cy="900000"/>
          </a:xfrm>
        </p:spPr>
        <p:txBody>
          <a:bodyPr/>
          <a:lstStyle/>
          <a:p>
            <a:r>
              <a:rPr lang="en-GB"/>
              <a:t>Click to edit Master title style</a:t>
            </a:r>
          </a:p>
        </p:txBody>
      </p:sp>
      <p:sp>
        <p:nvSpPr>
          <p:cNvPr id="3" name="Content Placeholder 2">
            <a:extLst>
              <a:ext uri="{FF2B5EF4-FFF2-40B4-BE49-F238E27FC236}">
                <a16:creationId xmlns:a16="http://schemas.microsoft.com/office/drawing/2014/main" id="{30F57624-659B-9945-8C66-BAA56BADE5BF}"/>
              </a:ext>
            </a:extLst>
          </p:cNvPr>
          <p:cNvSpPr>
            <a:spLocks noGrp="1"/>
          </p:cNvSpPr>
          <p:nvPr>
            <p:ph sz="half" idx="1"/>
          </p:nvPr>
        </p:nvSpPr>
        <p:spPr>
          <a:xfrm>
            <a:off x="838200" y="1482724"/>
            <a:ext cx="5181600" cy="522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2BAA7401-ADCE-BF42-B8E9-958BE5D66B13}"/>
              </a:ext>
            </a:extLst>
          </p:cNvPr>
          <p:cNvSpPr>
            <a:spLocks noGrp="1"/>
          </p:cNvSpPr>
          <p:nvPr>
            <p:ph sz="half" idx="2"/>
          </p:nvPr>
        </p:nvSpPr>
        <p:spPr>
          <a:xfrm>
            <a:off x="6172200" y="1482724"/>
            <a:ext cx="5181600" cy="522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EC9B1087-8793-A946-9F63-8B5409F392B6}"/>
              </a:ext>
            </a:extLst>
          </p:cNvPr>
          <p:cNvSpPr>
            <a:spLocks noGrp="1"/>
          </p:cNvSpPr>
          <p:nvPr>
            <p:ph type="dt" sz="half" idx="10"/>
          </p:nvPr>
        </p:nvSpPr>
        <p:spPr/>
        <p:txBody>
          <a:bodyPr/>
          <a:lstStyle/>
          <a:p>
            <a:fld id="{DCB73B13-CA60-7646-A1EC-918044665CBE}" type="datetimeFigureOut">
              <a:rPr lang="en-GB" smtClean="0"/>
              <a:t>21/10/2020</a:t>
            </a:fld>
            <a:endParaRPr lang="en-GB"/>
          </a:p>
        </p:txBody>
      </p:sp>
      <p:sp>
        <p:nvSpPr>
          <p:cNvPr id="6" name="Footer Placeholder 5">
            <a:extLst>
              <a:ext uri="{FF2B5EF4-FFF2-40B4-BE49-F238E27FC236}">
                <a16:creationId xmlns:a16="http://schemas.microsoft.com/office/drawing/2014/main" id="{602B03E8-257C-7048-ACDA-12F13893D07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3A009A0-15AB-F842-A68D-65C6787718E3}"/>
              </a:ext>
            </a:extLst>
          </p:cNvPr>
          <p:cNvSpPr>
            <a:spLocks noGrp="1"/>
          </p:cNvSpPr>
          <p:nvPr>
            <p:ph type="sldNum" sz="quarter" idx="12"/>
          </p:nvPr>
        </p:nvSpPr>
        <p:spPr/>
        <p:txBody>
          <a:bodyPr/>
          <a:lstStyle/>
          <a:p>
            <a:fld id="{EF0CCC73-19F2-D841-B634-6013707AE5C1}" type="slidenum">
              <a:rPr lang="en-GB" smtClean="0"/>
              <a:t>‹#›</a:t>
            </a:fld>
            <a:endParaRPr lang="en-GB"/>
          </a:p>
        </p:txBody>
      </p:sp>
    </p:spTree>
    <p:extLst>
      <p:ext uri="{BB962C8B-B14F-4D97-AF65-F5344CB8AC3E}">
        <p14:creationId xmlns:p14="http://schemas.microsoft.com/office/powerpoint/2010/main" val="2467912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9BB13-E9A7-2146-AC87-F6FAAB1C0C60}"/>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E1505C26-5ADD-C04E-A1B1-BF0CFCF66E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A902FF5-9A07-604C-B826-DA4EA7CF65A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09ABA1FF-8695-7B4F-B1B0-3612502F2E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DECD3C8-3665-4245-BF39-502F5A0EBB5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C6FC83B9-F478-6E4F-BE4E-EC0552465056}"/>
              </a:ext>
            </a:extLst>
          </p:cNvPr>
          <p:cNvSpPr>
            <a:spLocks noGrp="1"/>
          </p:cNvSpPr>
          <p:nvPr>
            <p:ph type="dt" sz="half" idx="10"/>
          </p:nvPr>
        </p:nvSpPr>
        <p:spPr/>
        <p:txBody>
          <a:bodyPr/>
          <a:lstStyle/>
          <a:p>
            <a:fld id="{DCB73B13-CA60-7646-A1EC-918044665CBE}" type="datetimeFigureOut">
              <a:rPr lang="en-GB" smtClean="0"/>
              <a:t>21/10/2020</a:t>
            </a:fld>
            <a:endParaRPr lang="en-GB"/>
          </a:p>
        </p:txBody>
      </p:sp>
      <p:sp>
        <p:nvSpPr>
          <p:cNvPr id="8" name="Footer Placeholder 7">
            <a:extLst>
              <a:ext uri="{FF2B5EF4-FFF2-40B4-BE49-F238E27FC236}">
                <a16:creationId xmlns:a16="http://schemas.microsoft.com/office/drawing/2014/main" id="{D6A23D6A-3B01-3E4F-AE45-5FCC3DF6CF4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6D1D4DE-654B-3048-B10B-85BFD8B45A61}"/>
              </a:ext>
            </a:extLst>
          </p:cNvPr>
          <p:cNvSpPr>
            <a:spLocks noGrp="1"/>
          </p:cNvSpPr>
          <p:nvPr>
            <p:ph type="sldNum" sz="quarter" idx="12"/>
          </p:nvPr>
        </p:nvSpPr>
        <p:spPr/>
        <p:txBody>
          <a:bodyPr/>
          <a:lstStyle/>
          <a:p>
            <a:fld id="{EF0CCC73-19F2-D841-B634-6013707AE5C1}" type="slidenum">
              <a:rPr lang="en-GB" smtClean="0"/>
              <a:t>‹#›</a:t>
            </a:fld>
            <a:endParaRPr lang="en-GB"/>
          </a:p>
        </p:txBody>
      </p:sp>
    </p:spTree>
    <p:extLst>
      <p:ext uri="{BB962C8B-B14F-4D97-AF65-F5344CB8AC3E}">
        <p14:creationId xmlns:p14="http://schemas.microsoft.com/office/powerpoint/2010/main" val="3721222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4D986-1379-9145-BA49-63392DC8322A}"/>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9D0BF0E3-0D74-BD41-B917-C58DC1D24B3D}"/>
              </a:ext>
            </a:extLst>
          </p:cNvPr>
          <p:cNvSpPr>
            <a:spLocks noGrp="1"/>
          </p:cNvSpPr>
          <p:nvPr>
            <p:ph type="dt" sz="half" idx="10"/>
          </p:nvPr>
        </p:nvSpPr>
        <p:spPr/>
        <p:txBody>
          <a:bodyPr/>
          <a:lstStyle/>
          <a:p>
            <a:fld id="{DCB73B13-CA60-7646-A1EC-918044665CBE}" type="datetimeFigureOut">
              <a:rPr lang="en-GB" smtClean="0"/>
              <a:t>21/10/2020</a:t>
            </a:fld>
            <a:endParaRPr lang="en-GB"/>
          </a:p>
        </p:txBody>
      </p:sp>
      <p:sp>
        <p:nvSpPr>
          <p:cNvPr id="4" name="Footer Placeholder 3">
            <a:extLst>
              <a:ext uri="{FF2B5EF4-FFF2-40B4-BE49-F238E27FC236}">
                <a16:creationId xmlns:a16="http://schemas.microsoft.com/office/drawing/2014/main" id="{B8A7F790-A0F8-3C4B-AF13-9B4F32A57CC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2A1FC8B-E0F0-A842-8730-5627CF420397}"/>
              </a:ext>
            </a:extLst>
          </p:cNvPr>
          <p:cNvSpPr>
            <a:spLocks noGrp="1"/>
          </p:cNvSpPr>
          <p:nvPr>
            <p:ph type="sldNum" sz="quarter" idx="12"/>
          </p:nvPr>
        </p:nvSpPr>
        <p:spPr/>
        <p:txBody>
          <a:bodyPr/>
          <a:lstStyle/>
          <a:p>
            <a:fld id="{EF0CCC73-19F2-D841-B634-6013707AE5C1}" type="slidenum">
              <a:rPr lang="en-GB" smtClean="0"/>
              <a:t>‹#›</a:t>
            </a:fld>
            <a:endParaRPr lang="en-GB"/>
          </a:p>
        </p:txBody>
      </p:sp>
    </p:spTree>
    <p:extLst>
      <p:ext uri="{BB962C8B-B14F-4D97-AF65-F5344CB8AC3E}">
        <p14:creationId xmlns:p14="http://schemas.microsoft.com/office/powerpoint/2010/main" val="1474571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3BEA78-2D76-E845-A080-7761840A066A}"/>
              </a:ext>
            </a:extLst>
          </p:cNvPr>
          <p:cNvSpPr>
            <a:spLocks noGrp="1"/>
          </p:cNvSpPr>
          <p:nvPr>
            <p:ph type="dt" sz="half" idx="10"/>
          </p:nvPr>
        </p:nvSpPr>
        <p:spPr/>
        <p:txBody>
          <a:bodyPr/>
          <a:lstStyle/>
          <a:p>
            <a:fld id="{DCB73B13-CA60-7646-A1EC-918044665CBE}" type="datetimeFigureOut">
              <a:rPr lang="en-GB" smtClean="0"/>
              <a:t>21/10/2020</a:t>
            </a:fld>
            <a:endParaRPr lang="en-GB"/>
          </a:p>
        </p:txBody>
      </p:sp>
      <p:sp>
        <p:nvSpPr>
          <p:cNvPr id="3" name="Footer Placeholder 2">
            <a:extLst>
              <a:ext uri="{FF2B5EF4-FFF2-40B4-BE49-F238E27FC236}">
                <a16:creationId xmlns:a16="http://schemas.microsoft.com/office/drawing/2014/main" id="{DF348F38-817C-884F-BCA3-DDF935DA991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E719A46-A83C-7146-A1A3-166127781CE6}"/>
              </a:ext>
            </a:extLst>
          </p:cNvPr>
          <p:cNvSpPr>
            <a:spLocks noGrp="1"/>
          </p:cNvSpPr>
          <p:nvPr>
            <p:ph type="sldNum" sz="quarter" idx="12"/>
          </p:nvPr>
        </p:nvSpPr>
        <p:spPr/>
        <p:txBody>
          <a:bodyPr/>
          <a:lstStyle/>
          <a:p>
            <a:fld id="{EF0CCC73-19F2-D841-B634-6013707AE5C1}" type="slidenum">
              <a:rPr lang="en-GB" smtClean="0"/>
              <a:t>‹#›</a:t>
            </a:fld>
            <a:endParaRPr lang="en-GB"/>
          </a:p>
        </p:txBody>
      </p:sp>
    </p:spTree>
    <p:extLst>
      <p:ext uri="{BB962C8B-B14F-4D97-AF65-F5344CB8AC3E}">
        <p14:creationId xmlns:p14="http://schemas.microsoft.com/office/powerpoint/2010/main" val="1372245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3F663-4F6E-DB4D-89F3-1854741798E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0963DCFE-3328-6D49-9684-EDCE6ECE48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A83977CB-C812-2544-9135-CBAA56E187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19BBAD7-FB32-3B45-83C1-194739BCBD03}"/>
              </a:ext>
            </a:extLst>
          </p:cNvPr>
          <p:cNvSpPr>
            <a:spLocks noGrp="1"/>
          </p:cNvSpPr>
          <p:nvPr>
            <p:ph type="dt" sz="half" idx="10"/>
          </p:nvPr>
        </p:nvSpPr>
        <p:spPr/>
        <p:txBody>
          <a:bodyPr/>
          <a:lstStyle/>
          <a:p>
            <a:fld id="{DCB73B13-CA60-7646-A1EC-918044665CBE}" type="datetimeFigureOut">
              <a:rPr lang="en-GB" smtClean="0"/>
              <a:t>21/10/2020</a:t>
            </a:fld>
            <a:endParaRPr lang="en-GB"/>
          </a:p>
        </p:txBody>
      </p:sp>
      <p:sp>
        <p:nvSpPr>
          <p:cNvPr id="6" name="Footer Placeholder 5">
            <a:extLst>
              <a:ext uri="{FF2B5EF4-FFF2-40B4-BE49-F238E27FC236}">
                <a16:creationId xmlns:a16="http://schemas.microsoft.com/office/drawing/2014/main" id="{F6F59CCF-B796-AC46-8AFB-F1AA6116723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B0BA6CA-1EEA-E444-88F8-9142209982E1}"/>
              </a:ext>
            </a:extLst>
          </p:cNvPr>
          <p:cNvSpPr>
            <a:spLocks noGrp="1"/>
          </p:cNvSpPr>
          <p:nvPr>
            <p:ph type="sldNum" sz="quarter" idx="12"/>
          </p:nvPr>
        </p:nvSpPr>
        <p:spPr/>
        <p:txBody>
          <a:bodyPr/>
          <a:lstStyle/>
          <a:p>
            <a:fld id="{EF0CCC73-19F2-D841-B634-6013707AE5C1}" type="slidenum">
              <a:rPr lang="en-GB" smtClean="0"/>
              <a:t>‹#›</a:t>
            </a:fld>
            <a:endParaRPr lang="en-GB"/>
          </a:p>
        </p:txBody>
      </p:sp>
    </p:spTree>
    <p:extLst>
      <p:ext uri="{BB962C8B-B14F-4D97-AF65-F5344CB8AC3E}">
        <p14:creationId xmlns:p14="http://schemas.microsoft.com/office/powerpoint/2010/main" val="2508627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BA49A2-1AFD-A14D-A9A1-ABCCD9EA8C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2EE8F399-2EF2-5946-867F-0932284CAF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62FF2CC-64A7-2542-953F-6A7A420162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B73B13-CA60-7646-A1EC-918044665CBE}" type="datetimeFigureOut">
              <a:rPr lang="en-GB" smtClean="0"/>
              <a:t>21/10/2020</a:t>
            </a:fld>
            <a:endParaRPr lang="en-GB"/>
          </a:p>
        </p:txBody>
      </p:sp>
      <p:sp>
        <p:nvSpPr>
          <p:cNvPr id="5" name="Footer Placeholder 4">
            <a:extLst>
              <a:ext uri="{FF2B5EF4-FFF2-40B4-BE49-F238E27FC236}">
                <a16:creationId xmlns:a16="http://schemas.microsoft.com/office/drawing/2014/main" id="{822D6251-EBC5-FF42-B63A-6145523022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391F8E1-0188-B646-A12B-84985C7AF5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0CCC73-19F2-D841-B634-6013707AE5C1}" type="slidenum">
              <a:rPr lang="en-GB" smtClean="0"/>
              <a:t>‹#›</a:t>
            </a:fld>
            <a:endParaRPr lang="en-GB"/>
          </a:p>
        </p:txBody>
      </p:sp>
    </p:spTree>
    <p:extLst>
      <p:ext uri="{BB962C8B-B14F-4D97-AF65-F5344CB8AC3E}">
        <p14:creationId xmlns:p14="http://schemas.microsoft.com/office/powerpoint/2010/main" val="1766060191"/>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 Id="rId4" Type="http://schemas.openxmlformats.org/officeDocument/2006/relationships/slide" Target="slide2.xml"/></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1.pn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1.xml"/><Relationship Id="rId4" Type="http://schemas.openxmlformats.org/officeDocument/2006/relationships/slide" Target="slide2.xml"/></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1.xml"/><Relationship Id="rId4" Type="http://schemas.openxmlformats.org/officeDocument/2006/relationships/slide" Target="slide2.xml"/></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9.png"/><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image" Target="../media/image7.png"/><Relationship Id="rId18" Type="http://schemas.openxmlformats.org/officeDocument/2006/relationships/slide" Target="slide14.xml"/><Relationship Id="rId26" Type="http://schemas.openxmlformats.org/officeDocument/2006/relationships/slide" Target="slide10.xml"/><Relationship Id="rId3" Type="http://schemas.openxmlformats.org/officeDocument/2006/relationships/image" Target="../media/image2.png"/><Relationship Id="rId21" Type="http://schemas.openxmlformats.org/officeDocument/2006/relationships/image" Target="../media/image11.png"/><Relationship Id="rId7" Type="http://schemas.openxmlformats.org/officeDocument/2006/relationships/image" Target="../media/image4.png"/><Relationship Id="rId12" Type="http://schemas.openxmlformats.org/officeDocument/2006/relationships/slide" Target="slide7.xml"/><Relationship Id="rId17" Type="http://schemas.openxmlformats.org/officeDocument/2006/relationships/image" Target="../media/image9.png"/><Relationship Id="rId25" Type="http://schemas.openxmlformats.org/officeDocument/2006/relationships/image" Target="../media/image13.png"/><Relationship Id="rId2" Type="http://schemas.openxmlformats.org/officeDocument/2006/relationships/slide" Target="slide12.xml"/><Relationship Id="rId16" Type="http://schemas.openxmlformats.org/officeDocument/2006/relationships/slide" Target="slide8.xml"/><Relationship Id="rId20" Type="http://schemas.openxmlformats.org/officeDocument/2006/relationships/slide" Target="slide15.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image" Target="../media/image6.png"/><Relationship Id="rId24" Type="http://schemas.openxmlformats.org/officeDocument/2006/relationships/slide" Target="slide3.xml"/><Relationship Id="rId5" Type="http://schemas.openxmlformats.org/officeDocument/2006/relationships/image" Target="../media/image3.png"/><Relationship Id="rId15" Type="http://schemas.openxmlformats.org/officeDocument/2006/relationships/image" Target="../media/image8.png"/><Relationship Id="rId23" Type="http://schemas.openxmlformats.org/officeDocument/2006/relationships/image" Target="../media/image12.png"/><Relationship Id="rId10" Type="http://schemas.openxmlformats.org/officeDocument/2006/relationships/slide" Target="slide5.xml"/><Relationship Id="rId19" Type="http://schemas.openxmlformats.org/officeDocument/2006/relationships/image" Target="../media/image10.png"/><Relationship Id="rId4" Type="http://schemas.openxmlformats.org/officeDocument/2006/relationships/slide" Target="slide13.xml"/><Relationship Id="rId9" Type="http://schemas.openxmlformats.org/officeDocument/2006/relationships/image" Target="../media/image5.png"/><Relationship Id="rId14" Type="http://schemas.openxmlformats.org/officeDocument/2006/relationships/slide" Target="slide6.xml"/><Relationship Id="rId22" Type="http://schemas.openxmlformats.org/officeDocument/2006/relationships/slide" Target="slide11.xml"/><Relationship Id="rId27"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slide" Target="slide2.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4" Type="http://schemas.openxmlformats.org/officeDocument/2006/relationships/slide" Target="slide2.xml"/></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7.png"/><Relationship Id="rId1" Type="http://schemas.openxmlformats.org/officeDocument/2006/relationships/slideLayout" Target="../slideLayouts/slideLayout1.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4D83333-C5FC-574E-8A71-B4D2E03DCDA8}"/>
              </a:ext>
            </a:extLst>
          </p:cNvPr>
          <p:cNvGrpSpPr/>
          <p:nvPr/>
        </p:nvGrpSpPr>
        <p:grpSpPr>
          <a:xfrm>
            <a:off x="1823901" y="2596368"/>
            <a:ext cx="8544198" cy="1665264"/>
            <a:chOff x="1823901" y="2921169"/>
            <a:chExt cx="8544198" cy="1665264"/>
          </a:xfrm>
          <a:solidFill>
            <a:schemeClr val="tx1">
              <a:alpha val="40000"/>
            </a:schemeClr>
          </a:solidFill>
        </p:grpSpPr>
        <p:sp>
          <p:nvSpPr>
            <p:cNvPr id="2" name="TextBox 1">
              <a:extLst>
                <a:ext uri="{FF2B5EF4-FFF2-40B4-BE49-F238E27FC236}">
                  <a16:creationId xmlns:a16="http://schemas.microsoft.com/office/drawing/2014/main" id="{6A7295CE-C7B0-1545-B65B-481B418B2194}"/>
                </a:ext>
              </a:extLst>
            </p:cNvPr>
            <p:cNvSpPr txBox="1"/>
            <p:nvPr/>
          </p:nvSpPr>
          <p:spPr>
            <a:xfrm>
              <a:off x="1823901" y="2921169"/>
              <a:ext cx="8544198" cy="1015663"/>
            </a:xfrm>
            <a:prstGeom prst="rect">
              <a:avLst/>
            </a:prstGeom>
            <a:grpFill/>
          </p:spPr>
          <p:txBody>
            <a:bodyPr wrap="none" rtlCol="0">
              <a:spAutoFit/>
            </a:bodyPr>
            <a:lstStyle/>
            <a:p>
              <a:pPr algn="ctr"/>
              <a:r>
                <a:rPr lang="en-GB" sz="6000" dirty="0">
                  <a:solidFill>
                    <a:srgbClr val="FFFF00"/>
                  </a:solidFill>
                  <a:latin typeface="STARWARS" panose="020B0A04020102020204" pitchFamily="34" charset="0"/>
                </a:rPr>
                <a:t>IMMUNOLOGY WARS</a:t>
              </a:r>
            </a:p>
          </p:txBody>
        </p:sp>
        <p:sp>
          <p:nvSpPr>
            <p:cNvPr id="3" name="TextBox 2">
              <a:extLst>
                <a:ext uri="{FF2B5EF4-FFF2-40B4-BE49-F238E27FC236}">
                  <a16:creationId xmlns:a16="http://schemas.microsoft.com/office/drawing/2014/main" id="{93005F37-4362-A94F-BD09-7CD067C9186F}"/>
                </a:ext>
              </a:extLst>
            </p:cNvPr>
            <p:cNvSpPr txBox="1"/>
            <p:nvPr/>
          </p:nvSpPr>
          <p:spPr>
            <a:xfrm>
              <a:off x="2191470" y="3878547"/>
              <a:ext cx="7809061" cy="707886"/>
            </a:xfrm>
            <a:prstGeom prst="rect">
              <a:avLst/>
            </a:prstGeom>
            <a:grpFill/>
          </p:spPr>
          <p:txBody>
            <a:bodyPr wrap="none" rtlCol="0">
              <a:spAutoFit/>
            </a:bodyPr>
            <a:lstStyle/>
            <a:p>
              <a:pPr algn="ctr"/>
              <a:r>
                <a:rPr lang="en-GB" sz="4000" dirty="0">
                  <a:solidFill>
                    <a:srgbClr val="00B0F0"/>
                  </a:solidFill>
                  <a:latin typeface="Trajan Pro" panose="02020502050506020301" pitchFamily="18" charset="0"/>
                </a:rPr>
                <a:t>EXPLORING THE UNIVERSE</a:t>
              </a:r>
            </a:p>
          </p:txBody>
        </p:sp>
      </p:grpSp>
      <p:sp>
        <p:nvSpPr>
          <p:cNvPr id="5" name="TextBox 4">
            <a:hlinkClick r:id="rId2" action="ppaction://hlinksldjump"/>
            <a:extLst>
              <a:ext uri="{FF2B5EF4-FFF2-40B4-BE49-F238E27FC236}">
                <a16:creationId xmlns:a16="http://schemas.microsoft.com/office/drawing/2014/main" id="{0A3166AC-A46E-AC49-BEE2-E59E9A1A151B}"/>
              </a:ext>
            </a:extLst>
          </p:cNvPr>
          <p:cNvSpPr txBox="1"/>
          <p:nvPr/>
        </p:nvSpPr>
        <p:spPr>
          <a:xfrm>
            <a:off x="3202419" y="4679601"/>
            <a:ext cx="5787162" cy="523220"/>
          </a:xfrm>
          <a:prstGeom prst="rect">
            <a:avLst/>
          </a:prstGeom>
          <a:noFill/>
          <a:ln w="38100">
            <a:solidFill>
              <a:srgbClr val="FFFF00"/>
            </a:solidFill>
          </a:ln>
        </p:spPr>
        <p:txBody>
          <a:bodyPr wrap="none" rtlCol="0">
            <a:spAutoFit/>
          </a:bodyPr>
          <a:lstStyle/>
          <a:p>
            <a:pPr algn="ctr"/>
            <a:r>
              <a:rPr lang="en-GB" sz="2800" b="1" dirty="0">
                <a:solidFill>
                  <a:srgbClr val="00B0F0"/>
                </a:solidFill>
                <a:latin typeface="Univers" panose="020B0503020202020204" pitchFamily="34" charset="0"/>
              </a:rPr>
              <a:t>CLICK TO ENGAGE HYPERDRIVE</a:t>
            </a:r>
          </a:p>
        </p:txBody>
      </p:sp>
    </p:spTree>
    <p:extLst>
      <p:ext uri="{BB962C8B-B14F-4D97-AF65-F5344CB8AC3E}">
        <p14:creationId xmlns:p14="http://schemas.microsoft.com/office/powerpoint/2010/main" val="1110383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descr="£D rendering of a B-lymphocyte">
            <a:extLst>
              <a:ext uri="{FF2B5EF4-FFF2-40B4-BE49-F238E27FC236}">
                <a16:creationId xmlns:a16="http://schemas.microsoft.com/office/drawing/2014/main" id="{5A7B17C4-7FE2-B54A-8C41-CA7914FB955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693079" y="114300"/>
            <a:ext cx="1384621" cy="1440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09C2D93-9FB2-2745-A3A7-52302D50DA1C}"/>
              </a:ext>
            </a:extLst>
          </p:cNvPr>
          <p:cNvSpPr>
            <a:spLocks noGrp="1"/>
          </p:cNvSpPr>
          <p:nvPr>
            <p:ph type="title"/>
          </p:nvPr>
        </p:nvSpPr>
        <p:spPr>
          <a:xfrm>
            <a:off x="838200" y="365126"/>
            <a:ext cx="10515600" cy="900000"/>
          </a:xfrm>
        </p:spPr>
        <p:txBody>
          <a:bodyPr/>
          <a:lstStyle/>
          <a:p>
            <a:r>
              <a:rPr lang="en-GB" dirty="0"/>
              <a:t>B-LYMPHOCYTES</a:t>
            </a:r>
          </a:p>
        </p:txBody>
      </p:sp>
      <p:pic>
        <p:nvPicPr>
          <p:cNvPr id="6" name="Content Placeholder 5" descr="A picture containing toy, player, holding, wearing&#10;&#10;Description automatically generated">
            <a:extLst>
              <a:ext uri="{FF2B5EF4-FFF2-40B4-BE49-F238E27FC236}">
                <a16:creationId xmlns:a16="http://schemas.microsoft.com/office/drawing/2014/main" id="{6317FF01-2DFE-5744-AD9A-A5AE0DCED66F}"/>
              </a:ext>
            </a:extLst>
          </p:cNvPr>
          <p:cNvPicPr>
            <a:picLocks noGrp="1" noChangeAspect="1"/>
          </p:cNvPicPr>
          <p:nvPr>
            <p:ph sz="half" idx="1"/>
          </p:nvPr>
        </p:nvPicPr>
        <p:blipFill>
          <a:blip r:embed="rId3"/>
          <a:stretch>
            <a:fillRect/>
          </a:stretch>
        </p:blipFill>
        <p:spPr>
          <a:xfrm>
            <a:off x="985350" y="1477283"/>
            <a:ext cx="1980000" cy="3350765"/>
          </a:xfrm>
          <a:solidFill>
            <a:schemeClr val="tx1">
              <a:alpha val="40000"/>
            </a:schemeClr>
          </a:solidFill>
        </p:spPr>
      </p:pic>
      <p:sp>
        <p:nvSpPr>
          <p:cNvPr id="4" name="Content Placeholder 3">
            <a:extLst>
              <a:ext uri="{FF2B5EF4-FFF2-40B4-BE49-F238E27FC236}">
                <a16:creationId xmlns:a16="http://schemas.microsoft.com/office/drawing/2014/main" id="{BA961DDB-4DD1-864E-9881-3CD860FF9679}"/>
              </a:ext>
            </a:extLst>
          </p:cNvPr>
          <p:cNvSpPr>
            <a:spLocks noGrp="1"/>
          </p:cNvSpPr>
          <p:nvPr>
            <p:ph sz="half" idx="2"/>
          </p:nvPr>
        </p:nvSpPr>
        <p:spPr>
          <a:xfrm>
            <a:off x="3947886" y="1180103"/>
            <a:ext cx="7740000" cy="5220000"/>
          </a:xfrm>
          <a:solidFill>
            <a:schemeClr val="tx1">
              <a:alpha val="40000"/>
            </a:schemeClr>
          </a:solidFill>
        </p:spPr>
        <p:txBody>
          <a:bodyPr anchor="ctr" anchorCtr="0">
            <a:normAutofit/>
          </a:bodyPr>
          <a:lstStyle/>
          <a:p>
            <a:pPr marL="11113" indent="-11113"/>
            <a:r>
              <a:rPr lang="en-GB" sz="1600" dirty="0"/>
              <a:t>B-lymphocytes originate and mature in the bone marrow, they circulate in the blood, but spend much of their life cycle in the lymphatic system, hence their name B-lymphocytes.</a:t>
            </a:r>
          </a:p>
          <a:p>
            <a:pPr marL="11113" indent="-11113"/>
            <a:r>
              <a:rPr lang="en-GB" sz="1600" dirty="0"/>
              <a:t>B-lymphocytes start out as naive cells, which have not yet encountered the specific antigen that they are able to respond to. Once a naive cell interacts with the correct antigen, which can be presented to the B-lymphocyte by a macrophage or dendritic cell, it matures into a plasma cell. Some mature B-lymphocytes also become long-lived memory cells, which allow the body to remember previously encountered threats and respond much more quickly the next time that same threat is present, this forms the basis of immunisation/vaccination.</a:t>
            </a:r>
          </a:p>
          <a:p>
            <a:pPr marL="11113" indent="-11113"/>
            <a:r>
              <a:rPr lang="en-GB" sz="1600" dirty="0"/>
              <a:t>The plasma B-lymphocytes produce proteins called antibodies; these specialised proteins can bind to very specific markers, called epitopes, on antigens, which is any substance that promotes an immune response. These can include pathogens, such as bacteria or viruses, chemicals or toxins and even normally harmless substances, such as pollen, in the case of allergic individuals. Each B-lymphocyte produces a unique antibody, when combined together all the B-lymphocytes in the body produce a collection of antibodies that recognise many different targets. The antibodies bind to their target marking it for destruction, or preventing a pathogen from entering a cell to replicate.</a:t>
            </a:r>
          </a:p>
        </p:txBody>
      </p:sp>
      <p:sp>
        <p:nvSpPr>
          <p:cNvPr id="7" name="Action Button: Custom 6">
            <a:hlinkClick r:id="rId4" action="ppaction://hlinksldjump" highlightClick="1"/>
            <a:extLst>
              <a:ext uri="{FF2B5EF4-FFF2-40B4-BE49-F238E27FC236}">
                <a16:creationId xmlns:a16="http://schemas.microsoft.com/office/drawing/2014/main" id="{26717CBF-04BC-9640-AF67-F6C5CF3494FB}"/>
              </a:ext>
            </a:extLst>
          </p:cNvPr>
          <p:cNvSpPr/>
          <p:nvPr/>
        </p:nvSpPr>
        <p:spPr>
          <a:xfrm>
            <a:off x="10152529" y="6252882"/>
            <a:ext cx="1936377" cy="510989"/>
          </a:xfrm>
          <a:prstGeom prst="actionButtonBlank">
            <a:avLst/>
          </a:prstGeom>
          <a:solidFill>
            <a:srgbClr val="000000">
              <a:alpha val="60000"/>
            </a:srgbClr>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B0F0"/>
                </a:solidFill>
                <a:latin typeface="Univers Condensed" panose="020B0506020202050204" pitchFamily="34" charset="0"/>
              </a:rPr>
              <a:t>RETURN TO CELLS</a:t>
            </a:r>
          </a:p>
        </p:txBody>
      </p:sp>
      <p:sp>
        <p:nvSpPr>
          <p:cNvPr id="9" name="TextBox 8">
            <a:extLst>
              <a:ext uri="{FF2B5EF4-FFF2-40B4-BE49-F238E27FC236}">
                <a16:creationId xmlns:a16="http://schemas.microsoft.com/office/drawing/2014/main" id="{CA78FB73-518E-1F4E-B87F-692758A34113}"/>
              </a:ext>
            </a:extLst>
          </p:cNvPr>
          <p:cNvSpPr txBox="1"/>
          <p:nvPr/>
        </p:nvSpPr>
        <p:spPr>
          <a:xfrm>
            <a:off x="175350" y="4866658"/>
            <a:ext cx="3600000" cy="1107996"/>
          </a:xfrm>
          <a:prstGeom prst="rect">
            <a:avLst/>
          </a:prstGeom>
          <a:solidFill>
            <a:schemeClr val="tx1">
              <a:alpha val="40000"/>
            </a:schemeClr>
          </a:solidFill>
        </p:spPr>
        <p:txBody>
          <a:bodyPr wrap="square" rtlCol="0">
            <a:spAutoFit/>
          </a:bodyPr>
          <a:lstStyle/>
          <a:p>
            <a:pPr algn="ctr"/>
            <a:r>
              <a:rPr lang="en-GB" b="1" dirty="0">
                <a:solidFill>
                  <a:srgbClr val="00B0F0"/>
                </a:solidFill>
                <a:latin typeface="Univers Condensed" panose="020B0506020202050204" pitchFamily="34" charset="0"/>
              </a:rPr>
              <a:t>ADMIRAL ACKBAR</a:t>
            </a:r>
            <a:endParaRPr lang="en-GB" sz="1600" dirty="0">
              <a:solidFill>
                <a:srgbClr val="FFFF00"/>
              </a:solidFill>
              <a:latin typeface="Univers Condensed" panose="020B0506020202050204" pitchFamily="34" charset="0"/>
            </a:endParaRPr>
          </a:p>
          <a:p>
            <a:pPr algn="ctr"/>
            <a:r>
              <a:rPr lang="en-GB" sz="1600" dirty="0">
                <a:solidFill>
                  <a:srgbClr val="FFFF00"/>
                </a:solidFill>
                <a:latin typeface="Univers Condensed" panose="020B0506020202050204" pitchFamily="34" charset="0"/>
              </a:rPr>
              <a:t>Admiral </a:t>
            </a:r>
            <a:r>
              <a:rPr lang="en-GB" sz="1600" dirty="0" err="1">
                <a:solidFill>
                  <a:srgbClr val="FFFF00"/>
                </a:solidFill>
                <a:latin typeface="Univers Condensed" panose="020B0506020202050204" pitchFamily="34" charset="0"/>
              </a:rPr>
              <a:t>Ackbar</a:t>
            </a:r>
            <a:r>
              <a:rPr lang="en-GB" sz="1600" dirty="0">
                <a:solidFill>
                  <a:srgbClr val="FFFF00"/>
                </a:solidFill>
                <a:latin typeface="Univers Condensed" panose="020B0506020202050204" pitchFamily="34" charset="0"/>
              </a:rPr>
              <a:t> represents a plasma cell, he directs his X-Wings (antibodies) towards the imperial threat</a:t>
            </a:r>
          </a:p>
        </p:txBody>
      </p:sp>
    </p:spTree>
    <p:extLst>
      <p:ext uri="{BB962C8B-B14F-4D97-AF65-F5344CB8AC3E}">
        <p14:creationId xmlns:p14="http://schemas.microsoft.com/office/powerpoint/2010/main" val="2642142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C2D93-9FB2-2745-A3A7-52302D50DA1C}"/>
              </a:ext>
            </a:extLst>
          </p:cNvPr>
          <p:cNvSpPr>
            <a:spLocks noGrp="1"/>
          </p:cNvSpPr>
          <p:nvPr>
            <p:ph type="title"/>
          </p:nvPr>
        </p:nvSpPr>
        <p:spPr>
          <a:xfrm>
            <a:off x="838200" y="365126"/>
            <a:ext cx="10515600" cy="900000"/>
          </a:xfrm>
        </p:spPr>
        <p:txBody>
          <a:bodyPr/>
          <a:lstStyle/>
          <a:p>
            <a:r>
              <a:rPr lang="en-GB" dirty="0"/>
              <a:t>T-LYMPHOCYTES</a:t>
            </a:r>
          </a:p>
        </p:txBody>
      </p:sp>
      <p:pic>
        <p:nvPicPr>
          <p:cNvPr id="6" name="Content Placeholder 5" descr="A person wearing a mask&#10;&#10;Description automatically generated">
            <a:extLst>
              <a:ext uri="{FF2B5EF4-FFF2-40B4-BE49-F238E27FC236}">
                <a16:creationId xmlns:a16="http://schemas.microsoft.com/office/drawing/2014/main" id="{CCE41E96-E61B-6D4E-9990-3B3FC000402B}"/>
              </a:ext>
            </a:extLst>
          </p:cNvPr>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862343" y="1477283"/>
            <a:ext cx="2226013" cy="3240087"/>
          </a:xfrm>
          <a:solidFill>
            <a:schemeClr val="tx1">
              <a:alpha val="40000"/>
            </a:schemeClr>
          </a:solidFill>
        </p:spPr>
      </p:pic>
      <p:sp>
        <p:nvSpPr>
          <p:cNvPr id="4" name="Content Placeholder 3">
            <a:extLst>
              <a:ext uri="{FF2B5EF4-FFF2-40B4-BE49-F238E27FC236}">
                <a16:creationId xmlns:a16="http://schemas.microsoft.com/office/drawing/2014/main" id="{BA961DDB-4DD1-864E-9881-3CD860FF9679}"/>
              </a:ext>
            </a:extLst>
          </p:cNvPr>
          <p:cNvSpPr>
            <a:spLocks noGrp="1"/>
          </p:cNvSpPr>
          <p:nvPr>
            <p:ph sz="half" idx="2"/>
          </p:nvPr>
        </p:nvSpPr>
        <p:spPr>
          <a:xfrm>
            <a:off x="3947886" y="1477283"/>
            <a:ext cx="7740000" cy="5040000"/>
          </a:xfrm>
          <a:solidFill>
            <a:schemeClr val="tx1">
              <a:alpha val="40000"/>
            </a:schemeClr>
          </a:solidFill>
        </p:spPr>
        <p:txBody>
          <a:bodyPr anchor="ctr" anchorCtr="0">
            <a:normAutofit lnSpcReduction="10000"/>
          </a:bodyPr>
          <a:lstStyle/>
          <a:p>
            <a:pPr marL="11113" indent="-11113"/>
            <a:r>
              <a:rPr lang="en-GB" dirty="0"/>
              <a:t>T-lymphocytes originate in the bone marrow and mature in the thymus. T-lymphocytes circulate in the blood and lymph system, they may also be found in tissues. They recognise antigens through a unique surface receptor called the T Cell Receptor (TCR).</a:t>
            </a:r>
          </a:p>
          <a:p>
            <a:pPr marL="11113" indent="-11113"/>
            <a:r>
              <a:rPr lang="en-GB" dirty="0"/>
              <a:t>T-lymphocytes promote an immune response when they recognise an antigen that is presented by another cell such as a dendritic cell, macrophage or other body cells that has become infected. T-lymphocytes randomly bind to antigens presented by these cells until they encounter the antigen they specifically respond to. Once this happens a process called clonal expansion occurs, with the originally activated T-lymphocyte producing multiple copies of itself, known as clones. These clones circulate throughout the body looking for signs of infection or inflammation and carry out a range of different roles within the immune response.</a:t>
            </a:r>
          </a:p>
          <a:p>
            <a:pPr marL="11113" indent="-11113"/>
            <a:r>
              <a:rPr lang="en-GB" dirty="0"/>
              <a:t>Some T-lymphocytes (CD4</a:t>
            </a:r>
            <a:r>
              <a:rPr lang="en-GB" baseline="30000" dirty="0"/>
              <a:t>+</a:t>
            </a:r>
            <a:r>
              <a:rPr lang="en-GB" dirty="0"/>
              <a:t>) help B-lymphocytes produce antibodies to neutralise a threat, while others (CD8</a:t>
            </a:r>
            <a:r>
              <a:rPr lang="en-GB" baseline="30000" dirty="0"/>
              <a:t>+</a:t>
            </a:r>
            <a:r>
              <a:rPr lang="en-GB" dirty="0"/>
              <a:t>) can directly kill cells that have become infected or cancerous. Regulatory T-lymphocytes play an important role in preventing the body's immune response from attacking itself. Th</a:t>
            </a:r>
            <a:r>
              <a:rPr lang="en-GB" baseline="-25000" dirty="0"/>
              <a:t>17</a:t>
            </a:r>
            <a:r>
              <a:rPr lang="en-GB" dirty="0"/>
              <a:t> lymphocytes play an important role in the defence against fungal infections</a:t>
            </a:r>
          </a:p>
        </p:txBody>
      </p:sp>
      <p:sp>
        <p:nvSpPr>
          <p:cNvPr id="7" name="Action Button: Custom 6">
            <a:hlinkClick r:id="rId3" action="ppaction://hlinksldjump" highlightClick="1"/>
            <a:extLst>
              <a:ext uri="{FF2B5EF4-FFF2-40B4-BE49-F238E27FC236}">
                <a16:creationId xmlns:a16="http://schemas.microsoft.com/office/drawing/2014/main" id="{26717CBF-04BC-9640-AF67-F6C5CF3494FB}"/>
              </a:ext>
            </a:extLst>
          </p:cNvPr>
          <p:cNvSpPr/>
          <p:nvPr/>
        </p:nvSpPr>
        <p:spPr>
          <a:xfrm>
            <a:off x="10152529" y="6252882"/>
            <a:ext cx="1936377" cy="510989"/>
          </a:xfrm>
          <a:prstGeom prst="actionButtonBlank">
            <a:avLst/>
          </a:prstGeom>
          <a:solidFill>
            <a:srgbClr val="000000">
              <a:alpha val="60000"/>
            </a:srgbClr>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B0F0"/>
                </a:solidFill>
                <a:latin typeface="Univers Condensed" panose="020B0506020202050204" pitchFamily="34" charset="0"/>
              </a:rPr>
              <a:t>RETURN TO CELLS</a:t>
            </a:r>
          </a:p>
        </p:txBody>
      </p:sp>
      <p:sp>
        <p:nvSpPr>
          <p:cNvPr id="9" name="TextBox 8">
            <a:extLst>
              <a:ext uri="{FF2B5EF4-FFF2-40B4-BE49-F238E27FC236}">
                <a16:creationId xmlns:a16="http://schemas.microsoft.com/office/drawing/2014/main" id="{DDBD2003-BC41-134B-A152-7BAF0F77F5FC}"/>
              </a:ext>
            </a:extLst>
          </p:cNvPr>
          <p:cNvSpPr txBox="1"/>
          <p:nvPr/>
        </p:nvSpPr>
        <p:spPr>
          <a:xfrm>
            <a:off x="175350" y="4866658"/>
            <a:ext cx="3600000" cy="1107996"/>
          </a:xfrm>
          <a:prstGeom prst="rect">
            <a:avLst/>
          </a:prstGeom>
          <a:solidFill>
            <a:schemeClr val="tx1">
              <a:alpha val="40000"/>
            </a:schemeClr>
          </a:solidFill>
        </p:spPr>
        <p:txBody>
          <a:bodyPr wrap="square" rtlCol="0">
            <a:spAutoFit/>
          </a:bodyPr>
          <a:lstStyle/>
          <a:p>
            <a:pPr algn="ctr"/>
            <a:r>
              <a:rPr lang="en-GB" b="1" dirty="0">
                <a:solidFill>
                  <a:srgbClr val="00B0F0"/>
                </a:solidFill>
                <a:latin typeface="Univers Condensed" panose="020B0506020202050204" pitchFamily="34" charset="0"/>
              </a:rPr>
              <a:t>LUKE SKYWALKER</a:t>
            </a:r>
            <a:endParaRPr lang="en-GB" sz="1600" dirty="0">
              <a:solidFill>
                <a:srgbClr val="FFFF00"/>
              </a:solidFill>
              <a:latin typeface="Univers Condensed" panose="020B0506020202050204" pitchFamily="34" charset="0"/>
            </a:endParaRPr>
          </a:p>
          <a:p>
            <a:pPr algn="ctr"/>
            <a:r>
              <a:rPr lang="en-GB" sz="1600" dirty="0">
                <a:solidFill>
                  <a:srgbClr val="FFFF00"/>
                </a:solidFill>
                <a:latin typeface="Univers Condensed" panose="020B0506020202050204" pitchFamily="34" charset="0"/>
              </a:rPr>
              <a:t>Luke represents a naive CD8</a:t>
            </a:r>
            <a:r>
              <a:rPr lang="en-GB" sz="1600" baseline="30000" dirty="0">
                <a:solidFill>
                  <a:srgbClr val="FFFF00"/>
                </a:solidFill>
                <a:latin typeface="Univers Condensed" panose="020B0506020202050204" pitchFamily="34" charset="0"/>
              </a:rPr>
              <a:t>+</a:t>
            </a:r>
            <a:r>
              <a:rPr lang="en-GB" sz="1600" dirty="0">
                <a:solidFill>
                  <a:srgbClr val="FFFF00"/>
                </a:solidFill>
                <a:latin typeface="Univers Condensed" panose="020B0506020202050204" pitchFamily="34" charset="0"/>
              </a:rPr>
              <a:t> T-lymphocyte. He is not yet fully trained and is yet to master the force.</a:t>
            </a:r>
          </a:p>
        </p:txBody>
      </p:sp>
      <p:pic>
        <p:nvPicPr>
          <p:cNvPr id="2050" name="Picture 2" descr="3D rendering of a T-lymphocyte">
            <a:extLst>
              <a:ext uri="{FF2B5EF4-FFF2-40B4-BE49-F238E27FC236}">
                <a16:creationId xmlns:a16="http://schemas.microsoft.com/office/drawing/2014/main" id="{480217D9-6B8D-B344-AF8B-41B92E20F5F4}"/>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598245" y="114300"/>
            <a:ext cx="1479455" cy="14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6311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7A98C82F-0CBD-7743-A039-91CDD3DBB808}"/>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0731625" y="114300"/>
            <a:ext cx="1346075" cy="1440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09C2D93-9FB2-2745-A3A7-52302D50DA1C}"/>
              </a:ext>
            </a:extLst>
          </p:cNvPr>
          <p:cNvSpPr>
            <a:spLocks noGrp="1"/>
          </p:cNvSpPr>
          <p:nvPr>
            <p:ph type="title"/>
          </p:nvPr>
        </p:nvSpPr>
        <p:spPr/>
        <p:txBody>
          <a:bodyPr/>
          <a:lstStyle/>
          <a:p>
            <a:r>
              <a:rPr lang="en-GB" dirty="0"/>
              <a:t>CD4</a:t>
            </a:r>
            <a:r>
              <a:rPr lang="en-GB" sz="4400" baseline="30000" dirty="0"/>
              <a:t>+</a:t>
            </a:r>
            <a:r>
              <a:rPr lang="en-GB" dirty="0"/>
              <a:t> T-LYMPHOCYTES</a:t>
            </a:r>
          </a:p>
        </p:txBody>
      </p:sp>
      <p:pic>
        <p:nvPicPr>
          <p:cNvPr id="6" name="Content Placeholder 5" descr="A close up of a mask&#10;&#10;Description automatically generated">
            <a:extLst>
              <a:ext uri="{FF2B5EF4-FFF2-40B4-BE49-F238E27FC236}">
                <a16:creationId xmlns:a16="http://schemas.microsoft.com/office/drawing/2014/main" id="{71A7AB25-254D-DF4A-AB05-0AE466393DF8}"/>
              </a:ext>
            </a:extLst>
          </p:cNvPr>
          <p:cNvPicPr>
            <a:picLocks noGrp="1" noChangeAspect="1"/>
          </p:cNvPicPr>
          <p:nvPr>
            <p:ph sz="half" idx="1"/>
          </p:nvPr>
        </p:nvPicPr>
        <p:blipFill>
          <a:blip r:embed="rId4" cstate="screen">
            <a:extLst>
              <a:ext uri="{28A0092B-C50C-407E-A947-70E740481C1C}">
                <a14:useLocalDpi xmlns:a14="http://schemas.microsoft.com/office/drawing/2010/main"/>
              </a:ext>
            </a:extLst>
          </a:blip>
          <a:stretch>
            <a:fillRect/>
          </a:stretch>
        </p:blipFill>
        <p:spPr>
          <a:xfrm>
            <a:off x="535487" y="1477283"/>
            <a:ext cx="2879725" cy="2719740"/>
          </a:xfrm>
          <a:solidFill>
            <a:schemeClr val="tx1">
              <a:alpha val="40000"/>
            </a:schemeClr>
          </a:solidFill>
        </p:spPr>
      </p:pic>
      <p:sp>
        <p:nvSpPr>
          <p:cNvPr id="4" name="Content Placeholder 3">
            <a:extLst>
              <a:ext uri="{FF2B5EF4-FFF2-40B4-BE49-F238E27FC236}">
                <a16:creationId xmlns:a16="http://schemas.microsoft.com/office/drawing/2014/main" id="{BA961DDB-4DD1-864E-9881-3CD860FF9679}"/>
              </a:ext>
            </a:extLst>
          </p:cNvPr>
          <p:cNvSpPr>
            <a:spLocks noGrp="1"/>
          </p:cNvSpPr>
          <p:nvPr>
            <p:ph sz="half" idx="2"/>
          </p:nvPr>
        </p:nvSpPr>
        <p:spPr>
          <a:xfrm>
            <a:off x="3947886" y="1085849"/>
            <a:ext cx="7740000" cy="5456207"/>
          </a:xfrm>
          <a:solidFill>
            <a:schemeClr val="tx1">
              <a:alpha val="40000"/>
            </a:schemeClr>
          </a:solidFill>
        </p:spPr>
        <p:txBody>
          <a:bodyPr anchor="ctr" anchorCtr="0">
            <a:normAutofit lnSpcReduction="10000"/>
          </a:bodyPr>
          <a:lstStyle/>
          <a:p>
            <a:pPr marL="11113" indent="-11113"/>
            <a:r>
              <a:rPr lang="en-GB" dirty="0"/>
              <a:t>CD4</a:t>
            </a:r>
            <a:r>
              <a:rPr lang="en-GB" baseline="30000" dirty="0"/>
              <a:t>+</a:t>
            </a:r>
            <a:r>
              <a:rPr lang="en-GB" dirty="0"/>
              <a:t> T-lymphocytes mature in the thymus and form one of the major types of T-lymphocytes, the other being CD8</a:t>
            </a:r>
            <a:r>
              <a:rPr lang="en-GB" baseline="30000" dirty="0"/>
              <a:t>+</a:t>
            </a:r>
            <a:r>
              <a:rPr lang="en-GB" dirty="0"/>
              <a:t> T-lymphocytes. CD4</a:t>
            </a:r>
            <a:r>
              <a:rPr lang="en-GB" baseline="30000" dirty="0"/>
              <a:t>+</a:t>
            </a:r>
            <a:r>
              <a:rPr lang="en-GB" dirty="0"/>
              <a:t> T-lymphocytes are also known as helper T-cells, as their name suggests they 'help' other cells in the immune system carry out their job.</a:t>
            </a:r>
          </a:p>
          <a:p>
            <a:pPr marL="11113" indent="-11113"/>
            <a:r>
              <a:rPr lang="en-GB" dirty="0"/>
              <a:t>Unlike antibodies, the T-Cell Receptor (TCR) cannot bind to an antigen directly, instead it requires a fragment of the antigen to be presented via a complex called Major Histocompatibility Complex (MHC). Two classes of MHC exist, but CD4</a:t>
            </a:r>
            <a:r>
              <a:rPr lang="en-GB" baseline="30000" dirty="0"/>
              <a:t>+</a:t>
            </a:r>
            <a:r>
              <a:rPr lang="en-GB" dirty="0"/>
              <a:t> T-lymphocytes recognise and bind to MHC Class II on professional antigen presenting cells, such as macrophages and dendritic cells. Once this happens the CD4</a:t>
            </a:r>
            <a:r>
              <a:rPr lang="en-GB" baseline="30000" dirty="0"/>
              <a:t>+</a:t>
            </a:r>
            <a:r>
              <a:rPr lang="en-GB" dirty="0"/>
              <a:t> T-lymphocytes undergo clonal expansion, producing multiple copies of itself. Some clones become long-lived memory cells that help the immune system remember threats that have already been encountered and respond more quickly and robustly the next time the same threat is present.</a:t>
            </a:r>
          </a:p>
          <a:p>
            <a:pPr marL="11113" indent="-11113"/>
            <a:r>
              <a:rPr lang="en-GB" dirty="0"/>
              <a:t>CD4</a:t>
            </a:r>
            <a:r>
              <a:rPr lang="en-GB" baseline="30000" dirty="0"/>
              <a:t>+</a:t>
            </a:r>
            <a:r>
              <a:rPr lang="en-GB" dirty="0"/>
              <a:t> can be further classified as T-helper type 1 (Th</a:t>
            </a:r>
            <a:r>
              <a:rPr lang="en-GB" baseline="-25000" dirty="0"/>
              <a:t>1</a:t>
            </a:r>
            <a:r>
              <a:rPr lang="en-GB" dirty="0"/>
              <a:t>), T-helper type 2 (Th</a:t>
            </a:r>
            <a:r>
              <a:rPr lang="en-GB" baseline="-25000" dirty="0"/>
              <a:t>2</a:t>
            </a:r>
            <a:r>
              <a:rPr lang="en-GB" dirty="0"/>
              <a:t>), Th</a:t>
            </a:r>
            <a:r>
              <a:rPr lang="en-GB" baseline="-25000" dirty="0"/>
              <a:t>17</a:t>
            </a:r>
            <a:r>
              <a:rPr lang="en-GB" dirty="0"/>
              <a:t> or Regulatory T-lymphocytes. Th</a:t>
            </a:r>
            <a:r>
              <a:rPr lang="en-GB" baseline="-25000" dirty="0"/>
              <a:t>1</a:t>
            </a:r>
            <a:r>
              <a:rPr lang="en-GB" dirty="0"/>
              <a:t> cells are involved in the defence against intracellular pathogens, such as bacteria and viruses. Th</a:t>
            </a:r>
            <a:r>
              <a:rPr lang="en-GB" baseline="-25000" dirty="0"/>
              <a:t>2</a:t>
            </a:r>
            <a:r>
              <a:rPr lang="en-GB" dirty="0"/>
              <a:t> cells defend against large extracellular organisms, such as parasites or worms. Th</a:t>
            </a:r>
            <a:r>
              <a:rPr lang="en-GB" baseline="-25000" dirty="0"/>
              <a:t>17</a:t>
            </a:r>
            <a:r>
              <a:rPr lang="en-GB" dirty="0"/>
              <a:t> cells are involved in the immune response to fungal infections, whilst regulatory T-lymphocytes, or Tregs, help maintain tolerance and homeostasis, or balance, within the immune system.</a:t>
            </a:r>
          </a:p>
        </p:txBody>
      </p:sp>
      <p:sp>
        <p:nvSpPr>
          <p:cNvPr id="7" name="Action Button: Custom 6">
            <a:hlinkClick r:id="rId5" action="ppaction://hlinksldjump" highlightClick="1"/>
            <a:extLst>
              <a:ext uri="{FF2B5EF4-FFF2-40B4-BE49-F238E27FC236}">
                <a16:creationId xmlns:a16="http://schemas.microsoft.com/office/drawing/2014/main" id="{26717CBF-04BC-9640-AF67-F6C5CF3494FB}"/>
              </a:ext>
            </a:extLst>
          </p:cNvPr>
          <p:cNvSpPr/>
          <p:nvPr/>
        </p:nvSpPr>
        <p:spPr>
          <a:xfrm>
            <a:off x="10152529" y="6252882"/>
            <a:ext cx="1936377" cy="510989"/>
          </a:xfrm>
          <a:prstGeom prst="actionButtonBlank">
            <a:avLst/>
          </a:prstGeom>
          <a:solidFill>
            <a:srgbClr val="000000">
              <a:alpha val="60000"/>
            </a:srgbClr>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B0F0"/>
                </a:solidFill>
                <a:latin typeface="Univers Condensed" panose="020B0506020202050204" pitchFamily="34" charset="0"/>
              </a:rPr>
              <a:t>RETURN TO CELLS</a:t>
            </a:r>
          </a:p>
        </p:txBody>
      </p:sp>
      <p:sp>
        <p:nvSpPr>
          <p:cNvPr id="9" name="TextBox 8">
            <a:extLst>
              <a:ext uri="{FF2B5EF4-FFF2-40B4-BE49-F238E27FC236}">
                <a16:creationId xmlns:a16="http://schemas.microsoft.com/office/drawing/2014/main" id="{90ABAFFD-D7E4-D440-B52E-4377DF1B9696}"/>
              </a:ext>
            </a:extLst>
          </p:cNvPr>
          <p:cNvSpPr txBox="1"/>
          <p:nvPr/>
        </p:nvSpPr>
        <p:spPr>
          <a:xfrm>
            <a:off x="175350" y="4866658"/>
            <a:ext cx="3600000" cy="1846659"/>
          </a:xfrm>
          <a:prstGeom prst="rect">
            <a:avLst/>
          </a:prstGeom>
          <a:solidFill>
            <a:schemeClr val="tx1">
              <a:alpha val="40000"/>
            </a:schemeClr>
          </a:solidFill>
        </p:spPr>
        <p:txBody>
          <a:bodyPr wrap="square" rtlCol="0">
            <a:spAutoFit/>
          </a:bodyPr>
          <a:lstStyle/>
          <a:p>
            <a:pPr algn="ctr"/>
            <a:r>
              <a:rPr lang="en-GB" b="1" dirty="0">
                <a:solidFill>
                  <a:srgbClr val="00B0F0"/>
                </a:solidFill>
                <a:latin typeface="Univers Condensed" panose="020B0506020202050204" pitchFamily="34" charset="0"/>
              </a:rPr>
              <a:t>GRAND MASTER YODA</a:t>
            </a:r>
            <a:endParaRPr lang="en-GB" sz="1600" dirty="0">
              <a:solidFill>
                <a:srgbClr val="FFFF00"/>
              </a:solidFill>
              <a:latin typeface="Univers Condensed" panose="020B0506020202050204" pitchFamily="34" charset="0"/>
            </a:endParaRPr>
          </a:p>
          <a:p>
            <a:pPr algn="ctr"/>
            <a:r>
              <a:rPr lang="en-GB" sz="1600" dirty="0">
                <a:solidFill>
                  <a:srgbClr val="FFFF00"/>
                </a:solidFill>
                <a:latin typeface="Univers Condensed" panose="020B0506020202050204" pitchFamily="34" charset="0"/>
              </a:rPr>
              <a:t>Yoda represents a memory CD4</a:t>
            </a:r>
            <a:r>
              <a:rPr lang="en-GB" sz="1600" baseline="30000" dirty="0">
                <a:solidFill>
                  <a:srgbClr val="FFFF00"/>
                </a:solidFill>
                <a:latin typeface="Univers Condensed" panose="020B0506020202050204" pitchFamily="34" charset="0"/>
              </a:rPr>
              <a:t>+</a:t>
            </a:r>
            <a:r>
              <a:rPr lang="en-GB" sz="1600" dirty="0">
                <a:solidFill>
                  <a:srgbClr val="FFFF00"/>
                </a:solidFill>
                <a:latin typeface="Univers Condensed" panose="020B0506020202050204" pitchFamily="34" charset="0"/>
              </a:rPr>
              <a:t> T-lymphocyte, having previously encountered the threat he remembers how best to attack it, but helps advise other troops rather than being directly involved in the battle himself.</a:t>
            </a:r>
          </a:p>
        </p:txBody>
      </p:sp>
    </p:spTree>
    <p:extLst>
      <p:ext uri="{BB962C8B-B14F-4D97-AF65-F5344CB8AC3E}">
        <p14:creationId xmlns:p14="http://schemas.microsoft.com/office/powerpoint/2010/main" val="1538229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F64FA50C-8E49-9346-8301-2B6922792745}"/>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0638105" y="114300"/>
            <a:ext cx="1439595" cy="1440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09C2D93-9FB2-2745-A3A7-52302D50DA1C}"/>
              </a:ext>
            </a:extLst>
          </p:cNvPr>
          <p:cNvSpPr>
            <a:spLocks noGrp="1"/>
          </p:cNvSpPr>
          <p:nvPr>
            <p:ph type="title"/>
          </p:nvPr>
        </p:nvSpPr>
        <p:spPr>
          <a:xfrm>
            <a:off x="838200" y="365126"/>
            <a:ext cx="10515600" cy="900000"/>
          </a:xfrm>
        </p:spPr>
        <p:txBody>
          <a:bodyPr/>
          <a:lstStyle/>
          <a:p>
            <a:r>
              <a:rPr lang="en-GB" dirty="0"/>
              <a:t>CD8</a:t>
            </a:r>
            <a:r>
              <a:rPr lang="en-GB" sz="4400" baseline="30000" dirty="0"/>
              <a:t>+</a:t>
            </a:r>
            <a:r>
              <a:rPr lang="en-GB" dirty="0"/>
              <a:t> T-LYMPHOCYTES</a:t>
            </a:r>
          </a:p>
        </p:txBody>
      </p:sp>
      <p:pic>
        <p:nvPicPr>
          <p:cNvPr id="6" name="Content Placeholder 5" descr="A picture containing bat, baseball, light, window&#10;&#10;Description automatically generated">
            <a:extLst>
              <a:ext uri="{FF2B5EF4-FFF2-40B4-BE49-F238E27FC236}">
                <a16:creationId xmlns:a16="http://schemas.microsoft.com/office/drawing/2014/main" id="{C48134DF-5819-2F4F-8AAA-D3AE751825F6}"/>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801878" y="1477283"/>
            <a:ext cx="2346944" cy="3240087"/>
          </a:xfrm>
          <a:solidFill>
            <a:schemeClr val="tx1">
              <a:alpha val="40000"/>
            </a:schemeClr>
          </a:solidFill>
        </p:spPr>
      </p:pic>
      <p:sp>
        <p:nvSpPr>
          <p:cNvPr id="4" name="Content Placeholder 3">
            <a:extLst>
              <a:ext uri="{FF2B5EF4-FFF2-40B4-BE49-F238E27FC236}">
                <a16:creationId xmlns:a16="http://schemas.microsoft.com/office/drawing/2014/main" id="{BA961DDB-4DD1-864E-9881-3CD860FF9679}"/>
              </a:ext>
            </a:extLst>
          </p:cNvPr>
          <p:cNvSpPr>
            <a:spLocks noGrp="1"/>
          </p:cNvSpPr>
          <p:nvPr>
            <p:ph sz="half" idx="2"/>
          </p:nvPr>
        </p:nvSpPr>
        <p:spPr>
          <a:xfrm>
            <a:off x="3947886" y="1362983"/>
            <a:ext cx="7740000" cy="5040000"/>
          </a:xfrm>
          <a:solidFill>
            <a:schemeClr val="tx1">
              <a:alpha val="40000"/>
            </a:schemeClr>
          </a:solidFill>
        </p:spPr>
        <p:txBody>
          <a:bodyPr anchor="ctr" anchorCtr="0">
            <a:normAutofit fontScale="92500" lnSpcReduction="20000"/>
          </a:bodyPr>
          <a:lstStyle/>
          <a:p>
            <a:pPr marL="11113" indent="-11113"/>
            <a:r>
              <a:rPr lang="en-GB" dirty="0"/>
              <a:t>CD8</a:t>
            </a:r>
            <a:r>
              <a:rPr lang="en-GB" baseline="30000" dirty="0"/>
              <a:t>+ </a:t>
            </a:r>
            <a:r>
              <a:rPr lang="en-GB" dirty="0"/>
              <a:t>T-lymphocytes, also known as cytotoxic or killer T-lymphocytes are one of two main types of T-lymphocytes in the body, the other being CD4</a:t>
            </a:r>
            <a:r>
              <a:rPr lang="en-GB" baseline="30000" dirty="0"/>
              <a:t>+</a:t>
            </a:r>
            <a:r>
              <a:rPr lang="en-GB" dirty="0"/>
              <a:t> T-lymphocytes. CD8</a:t>
            </a:r>
            <a:r>
              <a:rPr lang="en-GB" baseline="30000" dirty="0"/>
              <a:t>+ </a:t>
            </a:r>
            <a:r>
              <a:rPr lang="en-GB" dirty="0"/>
              <a:t>T-lymphocytes, as their name suggests, kill other cells in the body that have become infected, damaged or diseased.</a:t>
            </a:r>
          </a:p>
          <a:p>
            <a:pPr marL="11113" indent="-11113"/>
            <a:r>
              <a:rPr lang="en-GB" dirty="0"/>
              <a:t>To identify body cells that need to be destroyed, CD8</a:t>
            </a:r>
            <a:r>
              <a:rPr lang="en-GB" baseline="30000" dirty="0"/>
              <a:t>+</a:t>
            </a:r>
            <a:r>
              <a:rPr lang="en-GB" dirty="0"/>
              <a:t> T-lymphocytes recognise a small fragment of the target cell presented to them by a surface molecule called Major Histocompatibility Complex (MHC) Class I. The fragment that is presented is specific to a pathogen or to a type of damaged or diseased cell, allowing for a highly targeted immune response. All nucleated cells in the body express this molecule and binding of the MHC Class 1 molecule expressing the correct fragment with a complimentary T-Cell Receptor (TCR) expressed on the CD8</a:t>
            </a:r>
            <a:r>
              <a:rPr lang="en-GB" baseline="30000" dirty="0"/>
              <a:t>+ </a:t>
            </a:r>
            <a:r>
              <a:rPr lang="en-GB" dirty="0"/>
              <a:t>T-lymphocyte results in clonal expansion followed by the release of chemicals or activation of signalling pathways that result in the death of the target cell through a process known as apoptosis, or programmed cell death.</a:t>
            </a:r>
          </a:p>
          <a:p>
            <a:pPr marL="11113" indent="-11113"/>
            <a:r>
              <a:rPr lang="en-GB" dirty="0"/>
              <a:t>Clonal expansion also results in the formation of memory cells that are longer-lived and allow for a more targeted immune response if the same threat is encountered again.</a:t>
            </a:r>
          </a:p>
          <a:p>
            <a:pPr marL="11113" indent="-11113"/>
            <a:r>
              <a:rPr lang="en-GB" dirty="0"/>
              <a:t>CD8</a:t>
            </a:r>
            <a:r>
              <a:rPr lang="en-GB" baseline="30000" dirty="0"/>
              <a:t>+</a:t>
            </a:r>
            <a:r>
              <a:rPr lang="en-GB" dirty="0"/>
              <a:t> T-lymphocytes are very important in the defence against intracellular pathogens, such as bacteria or viruses, where proteins from the invading organism are expressed in the host MHC Class I molecules. CD8</a:t>
            </a:r>
            <a:r>
              <a:rPr lang="en-GB" baseline="30000" dirty="0"/>
              <a:t>+</a:t>
            </a:r>
            <a:r>
              <a:rPr lang="en-GB" dirty="0"/>
              <a:t> T-lymphocytes are also involved in the removal of cancerous cells, which express abnormal protein fragments in the MHC complex, which are not displayed by healthy cells.</a:t>
            </a:r>
          </a:p>
        </p:txBody>
      </p:sp>
      <p:sp>
        <p:nvSpPr>
          <p:cNvPr id="7" name="Action Button: Custom 6">
            <a:hlinkClick r:id="rId4" action="ppaction://hlinksldjump" highlightClick="1"/>
            <a:extLst>
              <a:ext uri="{FF2B5EF4-FFF2-40B4-BE49-F238E27FC236}">
                <a16:creationId xmlns:a16="http://schemas.microsoft.com/office/drawing/2014/main" id="{26717CBF-04BC-9640-AF67-F6C5CF3494FB}"/>
              </a:ext>
            </a:extLst>
          </p:cNvPr>
          <p:cNvSpPr/>
          <p:nvPr/>
        </p:nvSpPr>
        <p:spPr>
          <a:xfrm>
            <a:off x="10152529" y="6252882"/>
            <a:ext cx="1936377" cy="510989"/>
          </a:xfrm>
          <a:prstGeom prst="actionButtonBlank">
            <a:avLst/>
          </a:prstGeom>
          <a:solidFill>
            <a:srgbClr val="000000">
              <a:alpha val="60000"/>
            </a:srgbClr>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B0F0"/>
                </a:solidFill>
                <a:latin typeface="Univers Condensed" panose="020B0506020202050204" pitchFamily="34" charset="0"/>
              </a:rPr>
              <a:t>RETURN TO CELLS</a:t>
            </a:r>
          </a:p>
        </p:txBody>
      </p:sp>
      <p:sp>
        <p:nvSpPr>
          <p:cNvPr id="9" name="TextBox 8">
            <a:extLst>
              <a:ext uri="{FF2B5EF4-FFF2-40B4-BE49-F238E27FC236}">
                <a16:creationId xmlns:a16="http://schemas.microsoft.com/office/drawing/2014/main" id="{C94F1C58-D78C-C34F-831C-C6E91DCFE436}"/>
              </a:ext>
            </a:extLst>
          </p:cNvPr>
          <p:cNvSpPr txBox="1"/>
          <p:nvPr/>
        </p:nvSpPr>
        <p:spPr>
          <a:xfrm>
            <a:off x="175350" y="4866658"/>
            <a:ext cx="3600000" cy="1354217"/>
          </a:xfrm>
          <a:prstGeom prst="rect">
            <a:avLst/>
          </a:prstGeom>
          <a:solidFill>
            <a:schemeClr val="tx1">
              <a:alpha val="40000"/>
            </a:schemeClr>
          </a:solidFill>
        </p:spPr>
        <p:txBody>
          <a:bodyPr wrap="square" rtlCol="0">
            <a:spAutoFit/>
          </a:bodyPr>
          <a:lstStyle/>
          <a:p>
            <a:pPr algn="ctr"/>
            <a:r>
              <a:rPr lang="en-GB" b="1" dirty="0">
                <a:solidFill>
                  <a:srgbClr val="00B0F0"/>
                </a:solidFill>
                <a:latin typeface="Univers Condensed" panose="020B0506020202050204" pitchFamily="34" charset="0"/>
              </a:rPr>
              <a:t>OBI WAN KENOBI</a:t>
            </a:r>
            <a:endParaRPr lang="en-GB" sz="1600" dirty="0">
              <a:solidFill>
                <a:srgbClr val="FFFF00"/>
              </a:solidFill>
              <a:latin typeface="Univers Condensed" panose="020B0506020202050204" pitchFamily="34" charset="0"/>
            </a:endParaRPr>
          </a:p>
          <a:p>
            <a:pPr algn="ctr"/>
            <a:r>
              <a:rPr lang="en-GB" sz="1600" dirty="0">
                <a:solidFill>
                  <a:srgbClr val="FFFF00"/>
                </a:solidFill>
                <a:latin typeface="Univers Condensed" panose="020B0506020202050204" pitchFamily="34" charset="0"/>
              </a:rPr>
              <a:t>Obi Wan has previously fought and killed the imperial troops remembering their weaknesses. He leads the battle to destroy the threat.</a:t>
            </a:r>
          </a:p>
        </p:txBody>
      </p:sp>
    </p:spTree>
    <p:extLst>
      <p:ext uri="{BB962C8B-B14F-4D97-AF65-F5344CB8AC3E}">
        <p14:creationId xmlns:p14="http://schemas.microsoft.com/office/powerpoint/2010/main" val="33123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A961DDB-4DD1-864E-9881-3CD860FF9679}"/>
              </a:ext>
            </a:extLst>
          </p:cNvPr>
          <p:cNvSpPr>
            <a:spLocks noGrp="1"/>
          </p:cNvSpPr>
          <p:nvPr>
            <p:ph sz="half" idx="2"/>
          </p:nvPr>
        </p:nvSpPr>
        <p:spPr>
          <a:xfrm>
            <a:off x="3947886" y="1477283"/>
            <a:ext cx="7405914" cy="5040000"/>
          </a:xfrm>
          <a:solidFill>
            <a:schemeClr val="tx1">
              <a:alpha val="40000"/>
            </a:schemeClr>
          </a:solidFill>
        </p:spPr>
        <p:txBody>
          <a:bodyPr anchor="ctr" anchorCtr="0"/>
          <a:lstStyle/>
          <a:p>
            <a:pPr marL="11113" indent="-11113"/>
            <a:r>
              <a:rPr lang="en-GB" dirty="0"/>
              <a:t>Regulatory T-lymphocytes, also known as Tregs, are a subset of CD4</a:t>
            </a:r>
            <a:r>
              <a:rPr lang="en-GB" baseline="30000" dirty="0"/>
              <a:t>+</a:t>
            </a:r>
            <a:r>
              <a:rPr lang="en-GB" dirty="0"/>
              <a:t> T-lymphocytes. They play a key role in regulating and suppressing other immune cells.</a:t>
            </a:r>
          </a:p>
          <a:p>
            <a:pPr marL="11113" indent="-11113"/>
            <a:r>
              <a:rPr lang="en-GB" dirty="0"/>
              <a:t>Tregs suppress the activation, cytokine production and proliferation of CD4</a:t>
            </a:r>
            <a:r>
              <a:rPr lang="en-GB" baseline="30000" dirty="0"/>
              <a:t>+</a:t>
            </a:r>
            <a:r>
              <a:rPr lang="en-GB" dirty="0"/>
              <a:t> and CD8</a:t>
            </a:r>
            <a:r>
              <a:rPr lang="en-GB" baseline="30000" dirty="0"/>
              <a:t>+</a:t>
            </a:r>
            <a:r>
              <a:rPr lang="en-GB" dirty="0"/>
              <a:t> T-lymphocytes and are thought to also regulate B-lymphocytes and dendritic cells. They achieve this suppressive effect through the release of soluble chemical messengers with a regulatory function. Tregs help prevent an immune response to our own tissues, control the natural immune response to foreign substances and help prevent the development of autoimmune diseases.</a:t>
            </a:r>
          </a:p>
          <a:p>
            <a:endParaRPr lang="en-GB" dirty="0"/>
          </a:p>
        </p:txBody>
      </p:sp>
      <p:pic>
        <p:nvPicPr>
          <p:cNvPr id="6146" name="Picture 2">
            <a:extLst>
              <a:ext uri="{FF2B5EF4-FFF2-40B4-BE49-F238E27FC236}">
                <a16:creationId xmlns:a16="http://schemas.microsoft.com/office/drawing/2014/main" id="{3773D04A-3F91-C445-A6A1-23B6B5C1EF7D}"/>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637700" y="114300"/>
            <a:ext cx="1440000" cy="1440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09C2D93-9FB2-2745-A3A7-52302D50DA1C}"/>
              </a:ext>
            </a:extLst>
          </p:cNvPr>
          <p:cNvSpPr>
            <a:spLocks noGrp="1"/>
          </p:cNvSpPr>
          <p:nvPr>
            <p:ph type="title"/>
          </p:nvPr>
        </p:nvSpPr>
        <p:spPr/>
        <p:txBody>
          <a:bodyPr/>
          <a:lstStyle/>
          <a:p>
            <a:r>
              <a:rPr lang="en-GB" dirty="0"/>
              <a:t>REGULATORY T-LYMPHOCYTES</a:t>
            </a:r>
          </a:p>
        </p:txBody>
      </p:sp>
      <p:pic>
        <p:nvPicPr>
          <p:cNvPr id="6" name="Content Placeholder 5" descr="A close up of a mask&#10;&#10;Description automatically generated">
            <a:extLst>
              <a:ext uri="{FF2B5EF4-FFF2-40B4-BE49-F238E27FC236}">
                <a16:creationId xmlns:a16="http://schemas.microsoft.com/office/drawing/2014/main" id="{D34D2984-2891-104C-8B45-15214DFC94D3}"/>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841350" y="1477283"/>
            <a:ext cx="2268000" cy="3417990"/>
          </a:xfrm>
          <a:solidFill>
            <a:schemeClr val="tx1">
              <a:alpha val="40000"/>
            </a:schemeClr>
          </a:solidFill>
        </p:spPr>
      </p:pic>
      <p:sp>
        <p:nvSpPr>
          <p:cNvPr id="7" name="Action Button: Custom 6">
            <a:hlinkClick r:id="rId4" action="ppaction://hlinksldjump" highlightClick="1"/>
            <a:extLst>
              <a:ext uri="{FF2B5EF4-FFF2-40B4-BE49-F238E27FC236}">
                <a16:creationId xmlns:a16="http://schemas.microsoft.com/office/drawing/2014/main" id="{26717CBF-04BC-9640-AF67-F6C5CF3494FB}"/>
              </a:ext>
            </a:extLst>
          </p:cNvPr>
          <p:cNvSpPr/>
          <p:nvPr/>
        </p:nvSpPr>
        <p:spPr>
          <a:xfrm>
            <a:off x="10152529" y="6252882"/>
            <a:ext cx="1936377" cy="510989"/>
          </a:xfrm>
          <a:prstGeom prst="actionButtonBlank">
            <a:avLst/>
          </a:prstGeom>
          <a:solidFill>
            <a:srgbClr val="000000">
              <a:alpha val="60000"/>
            </a:srgbClr>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B0F0"/>
                </a:solidFill>
                <a:latin typeface="Univers Condensed" panose="020B0506020202050204" pitchFamily="34" charset="0"/>
              </a:rPr>
              <a:t>RETURN TO CELLS</a:t>
            </a:r>
          </a:p>
        </p:txBody>
      </p:sp>
      <p:sp>
        <p:nvSpPr>
          <p:cNvPr id="9" name="TextBox 8">
            <a:extLst>
              <a:ext uri="{FF2B5EF4-FFF2-40B4-BE49-F238E27FC236}">
                <a16:creationId xmlns:a16="http://schemas.microsoft.com/office/drawing/2014/main" id="{BC6B3FBE-C830-5741-B07C-94CE73BA4801}"/>
              </a:ext>
            </a:extLst>
          </p:cNvPr>
          <p:cNvSpPr txBox="1"/>
          <p:nvPr/>
        </p:nvSpPr>
        <p:spPr>
          <a:xfrm>
            <a:off x="175350" y="4866658"/>
            <a:ext cx="3600000" cy="1600438"/>
          </a:xfrm>
          <a:prstGeom prst="rect">
            <a:avLst/>
          </a:prstGeom>
          <a:solidFill>
            <a:schemeClr val="tx1">
              <a:alpha val="40000"/>
            </a:schemeClr>
          </a:solidFill>
        </p:spPr>
        <p:txBody>
          <a:bodyPr wrap="square" rtlCol="0">
            <a:spAutoFit/>
          </a:bodyPr>
          <a:lstStyle/>
          <a:p>
            <a:pPr algn="ctr"/>
            <a:r>
              <a:rPr lang="en-GB" b="1" dirty="0">
                <a:solidFill>
                  <a:srgbClr val="00B0F0"/>
                </a:solidFill>
                <a:latin typeface="Univers Condensed" panose="020B0506020202050204" pitchFamily="34" charset="0"/>
              </a:rPr>
              <a:t>QUI-GON JINN</a:t>
            </a:r>
            <a:endParaRPr lang="en-GB" sz="1600" dirty="0">
              <a:solidFill>
                <a:srgbClr val="FFFF00"/>
              </a:solidFill>
              <a:latin typeface="Univers Condensed" panose="020B0506020202050204" pitchFamily="34" charset="0"/>
            </a:endParaRPr>
          </a:p>
          <a:p>
            <a:pPr algn="ctr"/>
            <a:r>
              <a:rPr lang="en-GB" sz="1600" dirty="0">
                <a:solidFill>
                  <a:srgbClr val="FFFF00"/>
                </a:solidFill>
                <a:latin typeface="Univers Condensed" panose="020B0506020202050204" pitchFamily="34" charset="0"/>
              </a:rPr>
              <a:t>Qui-Gon Jinn was a Jedi who often tried to reign in the enthusiasm of his </a:t>
            </a:r>
            <a:r>
              <a:rPr lang="en-GB" sz="1600" dirty="0" err="1">
                <a:solidFill>
                  <a:srgbClr val="FFFF00"/>
                </a:solidFill>
                <a:latin typeface="Univers Condensed" panose="020B0506020202050204" pitchFamily="34" charset="0"/>
              </a:rPr>
              <a:t>Padewan</a:t>
            </a:r>
            <a:r>
              <a:rPr lang="en-GB" sz="1600" dirty="0">
                <a:solidFill>
                  <a:srgbClr val="FFFF00"/>
                </a:solidFill>
                <a:latin typeface="Univers Condensed" panose="020B0506020202050204" pitchFamily="34" charset="0"/>
              </a:rPr>
              <a:t>, regulating his behaviour. He also acted against Darth </a:t>
            </a:r>
            <a:r>
              <a:rPr lang="en-GB" sz="1600" dirty="0" err="1">
                <a:solidFill>
                  <a:srgbClr val="FFFF00"/>
                </a:solidFill>
                <a:latin typeface="Univers Condensed" panose="020B0506020202050204" pitchFamily="34" charset="0"/>
              </a:rPr>
              <a:t>Tyranus</a:t>
            </a:r>
            <a:r>
              <a:rPr lang="en-GB" sz="1600" dirty="0">
                <a:solidFill>
                  <a:srgbClr val="FFFF00"/>
                </a:solidFill>
                <a:latin typeface="Univers Condensed" panose="020B0506020202050204" pitchFamily="34" charset="0"/>
              </a:rPr>
              <a:t> (Th</a:t>
            </a:r>
            <a:r>
              <a:rPr lang="en-GB" sz="1600" baseline="-25000" dirty="0">
                <a:solidFill>
                  <a:srgbClr val="FFFF00"/>
                </a:solidFill>
                <a:latin typeface="Univers Condensed" panose="020B0506020202050204" pitchFamily="34" charset="0"/>
              </a:rPr>
              <a:t>17 </a:t>
            </a:r>
            <a:r>
              <a:rPr lang="en-GB" sz="1600" dirty="0">
                <a:solidFill>
                  <a:srgbClr val="FFFF00"/>
                </a:solidFill>
                <a:latin typeface="Univers Condensed" panose="020B0506020202050204" pitchFamily="34" charset="0"/>
              </a:rPr>
              <a:t>cell) opposing his actions.</a:t>
            </a:r>
          </a:p>
        </p:txBody>
      </p:sp>
    </p:spTree>
    <p:extLst>
      <p:ext uri="{BB962C8B-B14F-4D97-AF65-F5344CB8AC3E}">
        <p14:creationId xmlns:p14="http://schemas.microsoft.com/office/powerpoint/2010/main" val="3565727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C2D93-9FB2-2745-A3A7-52302D50DA1C}"/>
              </a:ext>
            </a:extLst>
          </p:cNvPr>
          <p:cNvSpPr>
            <a:spLocks noGrp="1"/>
          </p:cNvSpPr>
          <p:nvPr>
            <p:ph type="title"/>
          </p:nvPr>
        </p:nvSpPr>
        <p:spPr/>
        <p:txBody>
          <a:bodyPr/>
          <a:lstStyle/>
          <a:p>
            <a:r>
              <a:rPr lang="en-GB" dirty="0"/>
              <a:t>TH17 LYMPHOCYTES</a:t>
            </a:r>
          </a:p>
        </p:txBody>
      </p:sp>
      <p:pic>
        <p:nvPicPr>
          <p:cNvPr id="6" name="Content Placeholder 5" descr="A picture containing person, holding, standing&#10;&#10;Description automatically generated">
            <a:extLst>
              <a:ext uri="{FF2B5EF4-FFF2-40B4-BE49-F238E27FC236}">
                <a16:creationId xmlns:a16="http://schemas.microsoft.com/office/drawing/2014/main" id="{F5095588-45B8-F647-9A34-0CDADC132687}"/>
              </a:ext>
            </a:extLst>
          </p:cNvPr>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535487" y="1477283"/>
            <a:ext cx="2879725" cy="3143699"/>
          </a:xfrm>
          <a:solidFill>
            <a:schemeClr val="tx1">
              <a:alpha val="40000"/>
            </a:schemeClr>
          </a:solidFill>
        </p:spPr>
      </p:pic>
      <p:sp>
        <p:nvSpPr>
          <p:cNvPr id="4" name="Content Placeholder 3">
            <a:extLst>
              <a:ext uri="{FF2B5EF4-FFF2-40B4-BE49-F238E27FC236}">
                <a16:creationId xmlns:a16="http://schemas.microsoft.com/office/drawing/2014/main" id="{BA961DDB-4DD1-864E-9881-3CD860FF9679}"/>
              </a:ext>
            </a:extLst>
          </p:cNvPr>
          <p:cNvSpPr>
            <a:spLocks noGrp="1"/>
          </p:cNvSpPr>
          <p:nvPr>
            <p:ph sz="half" idx="2"/>
          </p:nvPr>
        </p:nvSpPr>
        <p:spPr>
          <a:xfrm>
            <a:off x="3947886" y="1477283"/>
            <a:ext cx="7405914" cy="5040000"/>
          </a:xfrm>
          <a:solidFill>
            <a:schemeClr val="tx1">
              <a:alpha val="40000"/>
            </a:schemeClr>
          </a:solidFill>
        </p:spPr>
        <p:txBody>
          <a:bodyPr anchor="ctr" anchorCtr="0"/>
          <a:lstStyle/>
          <a:p>
            <a:pPr marL="11113" indent="-11113"/>
            <a:r>
              <a:rPr lang="en-GB" dirty="0"/>
              <a:t>Th</a:t>
            </a:r>
            <a:r>
              <a:rPr lang="en-GB" baseline="-25000" dirty="0"/>
              <a:t>17</a:t>
            </a:r>
            <a:r>
              <a:rPr lang="en-GB" dirty="0"/>
              <a:t> cells are a subset of CD4</a:t>
            </a:r>
            <a:r>
              <a:rPr lang="en-GB" baseline="30000" dirty="0"/>
              <a:t>+</a:t>
            </a:r>
            <a:r>
              <a:rPr lang="en-GB" dirty="0"/>
              <a:t> T-lymphocytes with a pro-inflammatory bias. Th</a:t>
            </a:r>
            <a:r>
              <a:rPr lang="en-GB" baseline="-25000" dirty="0"/>
              <a:t>17</a:t>
            </a:r>
            <a:r>
              <a:rPr lang="en-GB" dirty="0"/>
              <a:t> cells play a key role in the defence against extracellular bacteria and fungal infections as well as maintaining mucosal barrier defences.</a:t>
            </a:r>
          </a:p>
          <a:p>
            <a:pPr marL="11113" indent="-11113"/>
            <a:r>
              <a:rPr lang="en-GB" dirty="0"/>
              <a:t>Dysregulation of Th</a:t>
            </a:r>
            <a:r>
              <a:rPr lang="en-GB" baseline="-25000" dirty="0"/>
              <a:t>17</a:t>
            </a:r>
            <a:r>
              <a:rPr lang="en-GB" dirty="0"/>
              <a:t> cells has been associated with inflammatory conditions and autoimmune disorders, where the body attacks its own cells, such as in rheumatoid arthritis. The Th</a:t>
            </a:r>
            <a:r>
              <a:rPr lang="en-GB" baseline="-25000" dirty="0"/>
              <a:t>17</a:t>
            </a:r>
            <a:r>
              <a:rPr lang="en-GB" dirty="0"/>
              <a:t> population can also become depleted during HIV infection and leaves sufferers prone to recurrent infections.</a:t>
            </a:r>
          </a:p>
          <a:p>
            <a:endParaRPr lang="en-GB" dirty="0"/>
          </a:p>
        </p:txBody>
      </p:sp>
      <p:sp>
        <p:nvSpPr>
          <p:cNvPr id="7" name="Action Button: Custom 6">
            <a:hlinkClick r:id="rId3" action="ppaction://hlinksldjump" highlightClick="1"/>
            <a:extLst>
              <a:ext uri="{FF2B5EF4-FFF2-40B4-BE49-F238E27FC236}">
                <a16:creationId xmlns:a16="http://schemas.microsoft.com/office/drawing/2014/main" id="{26717CBF-04BC-9640-AF67-F6C5CF3494FB}"/>
              </a:ext>
            </a:extLst>
          </p:cNvPr>
          <p:cNvSpPr/>
          <p:nvPr/>
        </p:nvSpPr>
        <p:spPr>
          <a:xfrm>
            <a:off x="10152529" y="6252882"/>
            <a:ext cx="1936377" cy="510989"/>
          </a:xfrm>
          <a:prstGeom prst="actionButtonBlank">
            <a:avLst/>
          </a:prstGeom>
          <a:solidFill>
            <a:srgbClr val="000000">
              <a:alpha val="60000"/>
            </a:srgbClr>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B0F0"/>
                </a:solidFill>
                <a:latin typeface="Univers Condensed" panose="020B0506020202050204" pitchFamily="34" charset="0"/>
              </a:rPr>
              <a:t>RETURN TO CELLS</a:t>
            </a:r>
          </a:p>
        </p:txBody>
      </p:sp>
      <p:sp>
        <p:nvSpPr>
          <p:cNvPr id="9" name="TextBox 8">
            <a:extLst>
              <a:ext uri="{FF2B5EF4-FFF2-40B4-BE49-F238E27FC236}">
                <a16:creationId xmlns:a16="http://schemas.microsoft.com/office/drawing/2014/main" id="{FBB480B0-4799-8F42-AF19-6FB291E6BF6A}"/>
              </a:ext>
            </a:extLst>
          </p:cNvPr>
          <p:cNvSpPr txBox="1"/>
          <p:nvPr/>
        </p:nvSpPr>
        <p:spPr>
          <a:xfrm>
            <a:off x="175350" y="4866658"/>
            <a:ext cx="3600000" cy="1600438"/>
          </a:xfrm>
          <a:prstGeom prst="rect">
            <a:avLst/>
          </a:prstGeom>
          <a:solidFill>
            <a:schemeClr val="tx1">
              <a:alpha val="40000"/>
            </a:schemeClr>
          </a:solidFill>
        </p:spPr>
        <p:txBody>
          <a:bodyPr wrap="square" rtlCol="0">
            <a:spAutoFit/>
          </a:bodyPr>
          <a:lstStyle/>
          <a:p>
            <a:pPr algn="ctr"/>
            <a:r>
              <a:rPr lang="en-GB" b="1" dirty="0">
                <a:solidFill>
                  <a:srgbClr val="00B0F0"/>
                </a:solidFill>
                <a:latin typeface="Univers Condensed" panose="020B0506020202050204" pitchFamily="34" charset="0"/>
              </a:rPr>
              <a:t>COUNT DOOKU</a:t>
            </a:r>
            <a:endParaRPr lang="en-GB" sz="1600" dirty="0">
              <a:solidFill>
                <a:srgbClr val="FFFF00"/>
              </a:solidFill>
              <a:latin typeface="Univers Condensed" panose="020B0506020202050204" pitchFamily="34" charset="0"/>
            </a:endParaRPr>
          </a:p>
          <a:p>
            <a:pPr algn="ctr"/>
            <a:r>
              <a:rPr lang="en-GB" sz="1600" dirty="0">
                <a:solidFill>
                  <a:srgbClr val="FFFF00"/>
                </a:solidFill>
                <a:latin typeface="Univers Condensed" panose="020B0506020202050204" pitchFamily="34" charset="0"/>
              </a:rPr>
              <a:t>Dooku, in his original role as a Jedi, represents a Th</a:t>
            </a:r>
            <a:r>
              <a:rPr lang="en-GB" sz="1600" baseline="-25000" dirty="0">
                <a:solidFill>
                  <a:srgbClr val="FFFF00"/>
                </a:solidFill>
                <a:latin typeface="Univers Condensed" panose="020B0506020202050204" pitchFamily="34" charset="0"/>
              </a:rPr>
              <a:t>17</a:t>
            </a:r>
            <a:r>
              <a:rPr lang="en-GB" sz="1600" dirty="0">
                <a:solidFill>
                  <a:srgbClr val="FFFF00"/>
                </a:solidFill>
                <a:latin typeface="Univers Condensed" panose="020B0506020202050204" pitchFamily="34" charset="0"/>
              </a:rPr>
              <a:t> cell. However, when Dooku becomes power hungry, he crosses to the dark side, attacking the Jedi Order he once served.</a:t>
            </a:r>
          </a:p>
        </p:txBody>
      </p:sp>
      <p:pic>
        <p:nvPicPr>
          <p:cNvPr id="3074" name="Picture 2" descr="Microscope image of a stained lymphocyte">
            <a:extLst>
              <a:ext uri="{FF2B5EF4-FFF2-40B4-BE49-F238E27FC236}">
                <a16:creationId xmlns:a16="http://schemas.microsoft.com/office/drawing/2014/main" id="{76F78C31-0B85-0347-B723-2854AEC4297D}"/>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523744" y="114300"/>
            <a:ext cx="1553956" cy="14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4543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88C9C-F300-434D-8C80-8AD3F872D237}"/>
              </a:ext>
            </a:extLst>
          </p:cNvPr>
          <p:cNvSpPr>
            <a:spLocks noGrp="1"/>
          </p:cNvSpPr>
          <p:nvPr>
            <p:ph type="title"/>
          </p:nvPr>
        </p:nvSpPr>
        <p:spPr/>
        <p:txBody>
          <a:bodyPr/>
          <a:lstStyle/>
          <a:p>
            <a:r>
              <a:rPr lang="en-GB" dirty="0">
                <a:solidFill>
                  <a:srgbClr val="FFFF00"/>
                </a:solidFill>
                <a:latin typeface="STARWARS" panose="020B0A04020102020204" pitchFamily="34" charset="0"/>
              </a:rPr>
              <a:t>CELLS OF THE IMMUNE SYSTEM</a:t>
            </a:r>
          </a:p>
        </p:txBody>
      </p:sp>
      <p:pic>
        <p:nvPicPr>
          <p:cNvPr id="69" name="Picture 68" descr="Text&#10;&#10;Description automatically generated">
            <a:hlinkClick r:id="rId2" action="ppaction://hlinksldjump"/>
            <a:extLst>
              <a:ext uri="{FF2B5EF4-FFF2-40B4-BE49-F238E27FC236}">
                <a16:creationId xmlns:a16="http://schemas.microsoft.com/office/drawing/2014/main" id="{FFB0708A-1EF1-AA4A-80D0-276249084E71}"/>
              </a:ext>
            </a:extLst>
          </p:cNvPr>
          <p:cNvPicPr>
            <a:picLocks noChangeAspect="1"/>
          </p:cNvPicPr>
          <p:nvPr/>
        </p:nvPicPr>
        <p:blipFill>
          <a:blip r:embed="rId3"/>
          <a:stretch>
            <a:fillRect/>
          </a:stretch>
        </p:blipFill>
        <p:spPr>
          <a:xfrm>
            <a:off x="6309367" y="2943592"/>
            <a:ext cx="5080000" cy="635000"/>
          </a:xfrm>
          <a:prstGeom prst="rect">
            <a:avLst/>
          </a:prstGeom>
        </p:spPr>
      </p:pic>
      <p:pic>
        <p:nvPicPr>
          <p:cNvPr id="71" name="Picture 70" descr="A picture containing text&#10;&#10;Description automatically generated">
            <a:hlinkClick r:id="rId4" action="ppaction://hlinksldjump"/>
            <a:extLst>
              <a:ext uri="{FF2B5EF4-FFF2-40B4-BE49-F238E27FC236}">
                <a16:creationId xmlns:a16="http://schemas.microsoft.com/office/drawing/2014/main" id="{925F36DB-B728-3E42-8522-F6948D57BC50}"/>
              </a:ext>
            </a:extLst>
          </p:cNvPr>
          <p:cNvPicPr>
            <a:picLocks noChangeAspect="1"/>
          </p:cNvPicPr>
          <p:nvPr/>
        </p:nvPicPr>
        <p:blipFill>
          <a:blip r:embed="rId5"/>
          <a:stretch>
            <a:fillRect/>
          </a:stretch>
        </p:blipFill>
        <p:spPr>
          <a:xfrm>
            <a:off x="6309367" y="3714307"/>
            <a:ext cx="5080000" cy="635000"/>
          </a:xfrm>
          <a:prstGeom prst="rect">
            <a:avLst/>
          </a:prstGeom>
        </p:spPr>
      </p:pic>
      <p:pic>
        <p:nvPicPr>
          <p:cNvPr id="73" name="Picture 72">
            <a:hlinkClick r:id="rId6" action="ppaction://hlinksldjump"/>
            <a:extLst>
              <a:ext uri="{FF2B5EF4-FFF2-40B4-BE49-F238E27FC236}">
                <a16:creationId xmlns:a16="http://schemas.microsoft.com/office/drawing/2014/main" id="{DB7844BF-640B-7D45-8FD5-FC3A34CC3A3B}"/>
              </a:ext>
            </a:extLst>
          </p:cNvPr>
          <p:cNvPicPr>
            <a:picLocks noChangeAspect="1"/>
          </p:cNvPicPr>
          <p:nvPr/>
        </p:nvPicPr>
        <p:blipFill>
          <a:blip r:embed="rId7"/>
          <a:stretch>
            <a:fillRect/>
          </a:stretch>
        </p:blipFill>
        <p:spPr>
          <a:xfrm>
            <a:off x="648796" y="6026455"/>
            <a:ext cx="5080000" cy="609600"/>
          </a:xfrm>
          <a:prstGeom prst="rect">
            <a:avLst/>
          </a:prstGeom>
        </p:spPr>
      </p:pic>
      <p:pic>
        <p:nvPicPr>
          <p:cNvPr id="75" name="Picture 74">
            <a:hlinkClick r:id="rId8" action="ppaction://hlinksldjump"/>
            <a:extLst>
              <a:ext uri="{FF2B5EF4-FFF2-40B4-BE49-F238E27FC236}">
                <a16:creationId xmlns:a16="http://schemas.microsoft.com/office/drawing/2014/main" id="{8A5F48CB-0E58-BD4F-8CBC-7A574CEEF4DC}"/>
              </a:ext>
            </a:extLst>
          </p:cNvPr>
          <p:cNvPicPr>
            <a:picLocks noChangeAspect="1"/>
          </p:cNvPicPr>
          <p:nvPr/>
        </p:nvPicPr>
        <p:blipFill>
          <a:blip r:embed="rId9"/>
          <a:stretch>
            <a:fillRect/>
          </a:stretch>
        </p:blipFill>
        <p:spPr>
          <a:xfrm>
            <a:off x="648796" y="2168642"/>
            <a:ext cx="5080000" cy="622300"/>
          </a:xfrm>
          <a:prstGeom prst="rect">
            <a:avLst/>
          </a:prstGeom>
        </p:spPr>
      </p:pic>
      <p:pic>
        <p:nvPicPr>
          <p:cNvPr id="77" name="Picture 76">
            <a:hlinkClick r:id="rId10" action="ppaction://hlinksldjump"/>
            <a:extLst>
              <a:ext uri="{FF2B5EF4-FFF2-40B4-BE49-F238E27FC236}">
                <a16:creationId xmlns:a16="http://schemas.microsoft.com/office/drawing/2014/main" id="{AB5D1B28-BF2E-714A-84DB-A5FE83CCD636}"/>
              </a:ext>
            </a:extLst>
          </p:cNvPr>
          <p:cNvPicPr>
            <a:picLocks noChangeAspect="1"/>
          </p:cNvPicPr>
          <p:nvPr/>
        </p:nvPicPr>
        <p:blipFill>
          <a:blip r:embed="rId11"/>
          <a:stretch>
            <a:fillRect/>
          </a:stretch>
        </p:blipFill>
        <p:spPr>
          <a:xfrm>
            <a:off x="648796" y="2943592"/>
            <a:ext cx="5080000" cy="609600"/>
          </a:xfrm>
          <a:prstGeom prst="rect">
            <a:avLst/>
          </a:prstGeom>
        </p:spPr>
      </p:pic>
      <p:pic>
        <p:nvPicPr>
          <p:cNvPr id="79" name="Picture 78">
            <a:hlinkClick r:id="rId12" action="ppaction://hlinksldjump"/>
            <a:extLst>
              <a:ext uri="{FF2B5EF4-FFF2-40B4-BE49-F238E27FC236}">
                <a16:creationId xmlns:a16="http://schemas.microsoft.com/office/drawing/2014/main" id="{1AEADDC6-B508-A14D-9E06-B04A3A3B60B3}"/>
              </a:ext>
            </a:extLst>
          </p:cNvPr>
          <p:cNvPicPr>
            <a:picLocks noChangeAspect="1"/>
          </p:cNvPicPr>
          <p:nvPr/>
        </p:nvPicPr>
        <p:blipFill>
          <a:blip r:embed="rId13"/>
          <a:stretch>
            <a:fillRect/>
          </a:stretch>
        </p:blipFill>
        <p:spPr>
          <a:xfrm>
            <a:off x="648796" y="4480789"/>
            <a:ext cx="5080000" cy="622300"/>
          </a:xfrm>
          <a:prstGeom prst="rect">
            <a:avLst/>
          </a:prstGeom>
        </p:spPr>
      </p:pic>
      <p:pic>
        <p:nvPicPr>
          <p:cNvPr id="81" name="Picture 80">
            <a:hlinkClick r:id="rId14" action="ppaction://hlinksldjump"/>
            <a:extLst>
              <a:ext uri="{FF2B5EF4-FFF2-40B4-BE49-F238E27FC236}">
                <a16:creationId xmlns:a16="http://schemas.microsoft.com/office/drawing/2014/main" id="{A7751282-7680-E044-B4C2-860E1F2FAB46}"/>
              </a:ext>
            </a:extLst>
          </p:cNvPr>
          <p:cNvPicPr>
            <a:picLocks noChangeAspect="1"/>
          </p:cNvPicPr>
          <p:nvPr/>
        </p:nvPicPr>
        <p:blipFill>
          <a:blip r:embed="rId15"/>
          <a:stretch>
            <a:fillRect/>
          </a:stretch>
        </p:blipFill>
        <p:spPr>
          <a:xfrm>
            <a:off x="648796" y="3714307"/>
            <a:ext cx="5080000" cy="609600"/>
          </a:xfrm>
          <a:prstGeom prst="rect">
            <a:avLst/>
          </a:prstGeom>
        </p:spPr>
      </p:pic>
      <p:pic>
        <p:nvPicPr>
          <p:cNvPr id="83" name="Picture 82">
            <a:hlinkClick r:id="rId16" action="ppaction://hlinksldjump"/>
            <a:extLst>
              <a:ext uri="{FF2B5EF4-FFF2-40B4-BE49-F238E27FC236}">
                <a16:creationId xmlns:a16="http://schemas.microsoft.com/office/drawing/2014/main" id="{F54380AA-7DF2-CC49-B09A-3CFE3E11A09A}"/>
              </a:ext>
            </a:extLst>
          </p:cNvPr>
          <p:cNvPicPr>
            <a:picLocks noChangeAspect="1"/>
          </p:cNvPicPr>
          <p:nvPr/>
        </p:nvPicPr>
        <p:blipFill>
          <a:blip r:embed="rId17"/>
          <a:stretch>
            <a:fillRect/>
          </a:stretch>
        </p:blipFill>
        <p:spPr>
          <a:xfrm>
            <a:off x="648796" y="5255739"/>
            <a:ext cx="5080000" cy="609600"/>
          </a:xfrm>
          <a:prstGeom prst="rect">
            <a:avLst/>
          </a:prstGeom>
        </p:spPr>
      </p:pic>
      <p:pic>
        <p:nvPicPr>
          <p:cNvPr id="85" name="Picture 84">
            <a:hlinkClick r:id="rId18" action="ppaction://hlinksldjump"/>
            <a:extLst>
              <a:ext uri="{FF2B5EF4-FFF2-40B4-BE49-F238E27FC236}">
                <a16:creationId xmlns:a16="http://schemas.microsoft.com/office/drawing/2014/main" id="{E1DE8B58-FA58-414C-9D26-2150052189D8}"/>
              </a:ext>
            </a:extLst>
          </p:cNvPr>
          <p:cNvPicPr>
            <a:picLocks noChangeAspect="1"/>
          </p:cNvPicPr>
          <p:nvPr/>
        </p:nvPicPr>
        <p:blipFill>
          <a:blip r:embed="rId19"/>
          <a:stretch>
            <a:fillRect/>
          </a:stretch>
        </p:blipFill>
        <p:spPr>
          <a:xfrm>
            <a:off x="6309367" y="4480789"/>
            <a:ext cx="5080000" cy="622300"/>
          </a:xfrm>
          <a:prstGeom prst="rect">
            <a:avLst/>
          </a:prstGeom>
        </p:spPr>
      </p:pic>
      <p:pic>
        <p:nvPicPr>
          <p:cNvPr id="87" name="Picture 86">
            <a:hlinkClick r:id="rId20" action="ppaction://hlinksldjump"/>
            <a:extLst>
              <a:ext uri="{FF2B5EF4-FFF2-40B4-BE49-F238E27FC236}">
                <a16:creationId xmlns:a16="http://schemas.microsoft.com/office/drawing/2014/main" id="{5C87557D-2751-3145-ABD9-63E808F79F18}"/>
              </a:ext>
            </a:extLst>
          </p:cNvPr>
          <p:cNvPicPr>
            <a:picLocks noChangeAspect="1"/>
          </p:cNvPicPr>
          <p:nvPr/>
        </p:nvPicPr>
        <p:blipFill>
          <a:blip r:embed="rId21"/>
          <a:stretch>
            <a:fillRect/>
          </a:stretch>
        </p:blipFill>
        <p:spPr>
          <a:xfrm>
            <a:off x="6309367" y="5255739"/>
            <a:ext cx="5080000" cy="609600"/>
          </a:xfrm>
          <a:prstGeom prst="rect">
            <a:avLst/>
          </a:prstGeom>
        </p:spPr>
      </p:pic>
      <p:pic>
        <p:nvPicPr>
          <p:cNvPr id="89" name="Picture 88">
            <a:hlinkClick r:id="rId22" action="ppaction://hlinksldjump"/>
            <a:extLst>
              <a:ext uri="{FF2B5EF4-FFF2-40B4-BE49-F238E27FC236}">
                <a16:creationId xmlns:a16="http://schemas.microsoft.com/office/drawing/2014/main" id="{87F9EBA3-0992-4740-96DE-3D6DA40A9291}"/>
              </a:ext>
            </a:extLst>
          </p:cNvPr>
          <p:cNvPicPr>
            <a:picLocks noChangeAspect="1"/>
          </p:cNvPicPr>
          <p:nvPr/>
        </p:nvPicPr>
        <p:blipFill>
          <a:blip r:embed="rId23"/>
          <a:stretch>
            <a:fillRect/>
          </a:stretch>
        </p:blipFill>
        <p:spPr>
          <a:xfrm>
            <a:off x="6309367" y="2168642"/>
            <a:ext cx="5080000" cy="622300"/>
          </a:xfrm>
          <a:prstGeom prst="rect">
            <a:avLst/>
          </a:prstGeom>
        </p:spPr>
      </p:pic>
      <p:pic>
        <p:nvPicPr>
          <p:cNvPr id="90" name="Picture 89">
            <a:hlinkClick r:id="rId24" action="ppaction://hlinksldjump"/>
            <a:extLst>
              <a:ext uri="{FF2B5EF4-FFF2-40B4-BE49-F238E27FC236}">
                <a16:creationId xmlns:a16="http://schemas.microsoft.com/office/drawing/2014/main" id="{167CB80E-DA6F-A24B-9B56-0999FFC18FC4}"/>
              </a:ext>
            </a:extLst>
          </p:cNvPr>
          <p:cNvPicPr>
            <a:picLocks noChangeAspect="1"/>
          </p:cNvPicPr>
          <p:nvPr/>
        </p:nvPicPr>
        <p:blipFill>
          <a:blip r:embed="rId25"/>
          <a:stretch>
            <a:fillRect/>
          </a:stretch>
        </p:blipFill>
        <p:spPr>
          <a:xfrm>
            <a:off x="648796" y="1402160"/>
            <a:ext cx="5080000" cy="609600"/>
          </a:xfrm>
          <a:prstGeom prst="rect">
            <a:avLst/>
          </a:prstGeom>
        </p:spPr>
      </p:pic>
      <p:pic>
        <p:nvPicPr>
          <p:cNvPr id="91" name="Picture 90">
            <a:hlinkClick r:id="rId26" action="ppaction://hlinksldjump"/>
            <a:extLst>
              <a:ext uri="{FF2B5EF4-FFF2-40B4-BE49-F238E27FC236}">
                <a16:creationId xmlns:a16="http://schemas.microsoft.com/office/drawing/2014/main" id="{032337C4-15F1-2146-AD34-41F37E0F109E}"/>
              </a:ext>
            </a:extLst>
          </p:cNvPr>
          <p:cNvPicPr>
            <a:picLocks noChangeAspect="1"/>
          </p:cNvPicPr>
          <p:nvPr/>
        </p:nvPicPr>
        <p:blipFill>
          <a:blip r:embed="rId27"/>
          <a:stretch>
            <a:fillRect/>
          </a:stretch>
        </p:blipFill>
        <p:spPr>
          <a:xfrm>
            <a:off x="6309367" y="1402160"/>
            <a:ext cx="5080000" cy="609600"/>
          </a:xfrm>
          <a:prstGeom prst="rect">
            <a:avLst/>
          </a:prstGeom>
        </p:spPr>
      </p:pic>
    </p:spTree>
    <p:extLst>
      <p:ext uri="{BB962C8B-B14F-4D97-AF65-F5344CB8AC3E}">
        <p14:creationId xmlns:p14="http://schemas.microsoft.com/office/powerpoint/2010/main" val="3287996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descr="3D rendering of a basophil">
            <a:extLst>
              <a:ext uri="{FF2B5EF4-FFF2-40B4-BE49-F238E27FC236}">
                <a16:creationId xmlns:a16="http://schemas.microsoft.com/office/drawing/2014/main" id="{824636D3-6FAA-4642-806E-4CEFFEB0AF1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647240" y="114300"/>
            <a:ext cx="1430460" cy="1440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09C2D93-9FB2-2745-A3A7-52302D50DA1C}"/>
              </a:ext>
            </a:extLst>
          </p:cNvPr>
          <p:cNvSpPr>
            <a:spLocks noGrp="1"/>
          </p:cNvSpPr>
          <p:nvPr>
            <p:ph type="title"/>
          </p:nvPr>
        </p:nvSpPr>
        <p:spPr/>
        <p:txBody>
          <a:bodyPr/>
          <a:lstStyle/>
          <a:p>
            <a:r>
              <a:rPr lang="en-GB" dirty="0"/>
              <a:t>BASOPHILS</a:t>
            </a:r>
          </a:p>
        </p:txBody>
      </p:sp>
      <p:pic>
        <p:nvPicPr>
          <p:cNvPr id="10" name="Content Placeholder 9" descr="A close up of a mans face&#10;&#10;Description automatically generated">
            <a:extLst>
              <a:ext uri="{FF2B5EF4-FFF2-40B4-BE49-F238E27FC236}">
                <a16:creationId xmlns:a16="http://schemas.microsoft.com/office/drawing/2014/main" id="{66F0FB50-BF97-664B-A1E1-100BDE09F638}"/>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535350" y="1477283"/>
            <a:ext cx="2880000" cy="2822979"/>
          </a:xfrm>
          <a:solidFill>
            <a:schemeClr val="tx1">
              <a:alpha val="40000"/>
            </a:schemeClr>
          </a:solidFill>
        </p:spPr>
      </p:pic>
      <p:sp>
        <p:nvSpPr>
          <p:cNvPr id="4" name="Content Placeholder 3">
            <a:extLst>
              <a:ext uri="{FF2B5EF4-FFF2-40B4-BE49-F238E27FC236}">
                <a16:creationId xmlns:a16="http://schemas.microsoft.com/office/drawing/2014/main" id="{BA961DDB-4DD1-864E-9881-3CD860FF9679}"/>
              </a:ext>
            </a:extLst>
          </p:cNvPr>
          <p:cNvSpPr>
            <a:spLocks noGrp="1"/>
          </p:cNvSpPr>
          <p:nvPr>
            <p:ph sz="half" idx="2"/>
          </p:nvPr>
        </p:nvSpPr>
        <p:spPr>
          <a:xfrm>
            <a:off x="3947886" y="1477283"/>
            <a:ext cx="7740000" cy="5040000"/>
          </a:xfrm>
          <a:solidFill>
            <a:schemeClr val="tx1">
              <a:alpha val="40000"/>
            </a:schemeClr>
          </a:solidFill>
        </p:spPr>
        <p:txBody>
          <a:bodyPr anchor="ctr" anchorCtr="0">
            <a:normAutofit/>
          </a:bodyPr>
          <a:lstStyle/>
          <a:p>
            <a:pPr marL="11113" indent="-11113"/>
            <a:r>
              <a:rPr lang="en-GB" sz="1900" dirty="0"/>
              <a:t>Basophils are a granular, bone-marrow derived leukocyte that are closely related to mast cells. Whereas mast cells are found in the tissues, the basophils circulate round the body and release histamine when activated, resulting in the signs of inflammation and allowing other cells of the immune system to be recruited to the site of damage or infection.</a:t>
            </a:r>
          </a:p>
          <a:p>
            <a:pPr marL="11113" indent="-11113"/>
            <a:r>
              <a:rPr lang="en-GB" sz="1900" dirty="0"/>
              <a:t>Basophils also release cytokines that can stimulate the production of a type of antibody called </a:t>
            </a:r>
            <a:r>
              <a:rPr lang="en-GB" sz="1900" dirty="0" err="1"/>
              <a:t>IgE</a:t>
            </a:r>
            <a:r>
              <a:rPr lang="en-GB" sz="1900" dirty="0"/>
              <a:t> as well as drive CD4+ T-lymphocytes towards a Th2 response. </a:t>
            </a:r>
            <a:r>
              <a:rPr lang="en-GB" sz="1900" dirty="0" err="1"/>
              <a:t>IgE</a:t>
            </a:r>
            <a:r>
              <a:rPr lang="en-GB" sz="1900" dirty="0"/>
              <a:t> and the Th2 responses have been implicated in the immune defence against parasitic infections, including ticks and worms, but has also be linked to allergic diseases, such as asthma and hay fever.</a:t>
            </a:r>
          </a:p>
          <a:p>
            <a:pPr marL="11113" indent="-11113"/>
            <a:r>
              <a:rPr lang="en-GB" sz="1900" dirty="0"/>
              <a:t>A low level of basophils, known as </a:t>
            </a:r>
            <a:r>
              <a:rPr lang="en-GB" sz="1900" dirty="0" err="1"/>
              <a:t>basopenia</a:t>
            </a:r>
            <a:r>
              <a:rPr lang="en-GB" sz="1900" dirty="0"/>
              <a:t>, has been linked to autoimmune urticaria, a chronic condition that causes hives and itching on the skin.</a:t>
            </a:r>
          </a:p>
        </p:txBody>
      </p:sp>
      <p:sp>
        <p:nvSpPr>
          <p:cNvPr id="7" name="Action Button: Custom 6">
            <a:hlinkClick r:id="rId4" action="ppaction://hlinksldjump" highlightClick="1"/>
            <a:extLst>
              <a:ext uri="{FF2B5EF4-FFF2-40B4-BE49-F238E27FC236}">
                <a16:creationId xmlns:a16="http://schemas.microsoft.com/office/drawing/2014/main" id="{26717CBF-04BC-9640-AF67-F6C5CF3494FB}"/>
              </a:ext>
            </a:extLst>
          </p:cNvPr>
          <p:cNvSpPr/>
          <p:nvPr/>
        </p:nvSpPr>
        <p:spPr>
          <a:xfrm>
            <a:off x="10152529" y="6252882"/>
            <a:ext cx="1936377" cy="510989"/>
          </a:xfrm>
          <a:prstGeom prst="actionButtonBlank">
            <a:avLst/>
          </a:prstGeom>
          <a:solidFill>
            <a:srgbClr val="000000">
              <a:alpha val="60000"/>
            </a:srgbClr>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B0F0"/>
                </a:solidFill>
                <a:latin typeface="Univers Condensed" panose="020B0506020202050204" pitchFamily="34" charset="0"/>
              </a:rPr>
              <a:t>RETURN TO CELLS</a:t>
            </a:r>
          </a:p>
        </p:txBody>
      </p:sp>
      <p:sp>
        <p:nvSpPr>
          <p:cNvPr id="8" name="TextBox 7">
            <a:extLst>
              <a:ext uri="{FF2B5EF4-FFF2-40B4-BE49-F238E27FC236}">
                <a16:creationId xmlns:a16="http://schemas.microsoft.com/office/drawing/2014/main" id="{86D46C5C-7B43-A941-A2FC-A96436D01C38}"/>
              </a:ext>
            </a:extLst>
          </p:cNvPr>
          <p:cNvSpPr txBox="1"/>
          <p:nvPr/>
        </p:nvSpPr>
        <p:spPr>
          <a:xfrm>
            <a:off x="175350" y="4866658"/>
            <a:ext cx="3600000" cy="1354217"/>
          </a:xfrm>
          <a:prstGeom prst="rect">
            <a:avLst/>
          </a:prstGeom>
          <a:solidFill>
            <a:schemeClr val="tx1">
              <a:alpha val="40000"/>
            </a:schemeClr>
          </a:solidFill>
        </p:spPr>
        <p:txBody>
          <a:bodyPr wrap="square" rtlCol="0">
            <a:spAutoFit/>
          </a:bodyPr>
          <a:lstStyle/>
          <a:p>
            <a:pPr algn="ctr"/>
            <a:r>
              <a:rPr lang="en-GB" b="1" dirty="0">
                <a:solidFill>
                  <a:srgbClr val="00B0F0"/>
                </a:solidFill>
                <a:latin typeface="Univers Condensed" panose="020B0506020202050204" pitchFamily="34" charset="0"/>
              </a:rPr>
              <a:t>SAW GERERRA</a:t>
            </a:r>
          </a:p>
          <a:p>
            <a:pPr algn="ctr"/>
            <a:r>
              <a:rPr lang="en-GB" sz="1600" dirty="0">
                <a:solidFill>
                  <a:srgbClr val="FFFF00"/>
                </a:solidFill>
                <a:latin typeface="Univers Condensed" panose="020B0506020202050204" pitchFamily="34" charset="0"/>
              </a:rPr>
              <a:t>Saw </a:t>
            </a:r>
            <a:r>
              <a:rPr lang="en-GB" sz="1600" dirty="0" err="1">
                <a:solidFill>
                  <a:srgbClr val="FFFF00"/>
                </a:solidFill>
                <a:latin typeface="Univers Condensed" panose="020B0506020202050204" pitchFamily="34" charset="0"/>
              </a:rPr>
              <a:t>Gerrera</a:t>
            </a:r>
            <a:r>
              <a:rPr lang="en-GB" sz="1600" dirty="0">
                <a:solidFill>
                  <a:srgbClr val="FFFF00"/>
                </a:solidFill>
                <a:latin typeface="Univers Condensed" panose="020B0506020202050204" pitchFamily="34" charset="0"/>
              </a:rPr>
              <a:t> represents a basophil in Immunology Wars. </a:t>
            </a:r>
            <a:r>
              <a:rPr lang="en-GB" sz="1600" dirty="0" err="1">
                <a:solidFill>
                  <a:srgbClr val="FFFF00"/>
                </a:solidFill>
                <a:latin typeface="Univers Condensed" panose="020B0506020202050204" pitchFamily="34" charset="0"/>
              </a:rPr>
              <a:t>Gerrera</a:t>
            </a:r>
            <a:r>
              <a:rPr lang="en-GB" sz="1600" dirty="0">
                <a:solidFill>
                  <a:srgbClr val="FFFF00"/>
                </a:solidFill>
                <a:latin typeface="Univers Condensed" panose="020B0506020202050204" pitchFamily="34" charset="0"/>
              </a:rPr>
              <a:t> is seen as an extremist and his actions are not always beneficial to the Rebel cause.</a:t>
            </a:r>
          </a:p>
        </p:txBody>
      </p:sp>
    </p:spTree>
    <p:extLst>
      <p:ext uri="{BB962C8B-B14F-4D97-AF65-F5344CB8AC3E}">
        <p14:creationId xmlns:p14="http://schemas.microsoft.com/office/powerpoint/2010/main" val="2533099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descr="3D rendering of an eosinophil">
            <a:extLst>
              <a:ext uri="{FF2B5EF4-FFF2-40B4-BE49-F238E27FC236}">
                <a16:creationId xmlns:a16="http://schemas.microsoft.com/office/drawing/2014/main" id="{4BC9CDC1-675A-3247-99CB-4B693EAC490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727700" y="114300"/>
            <a:ext cx="1350000" cy="1440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09C2D93-9FB2-2745-A3A7-52302D50DA1C}"/>
              </a:ext>
            </a:extLst>
          </p:cNvPr>
          <p:cNvSpPr>
            <a:spLocks noGrp="1"/>
          </p:cNvSpPr>
          <p:nvPr>
            <p:ph type="title"/>
          </p:nvPr>
        </p:nvSpPr>
        <p:spPr/>
        <p:txBody>
          <a:bodyPr/>
          <a:lstStyle/>
          <a:p>
            <a:r>
              <a:rPr lang="en-GB" dirty="0"/>
              <a:t>EOSINPHILS</a:t>
            </a:r>
          </a:p>
        </p:txBody>
      </p:sp>
      <p:pic>
        <p:nvPicPr>
          <p:cNvPr id="6" name="Content Placeholder 5" descr="A person wearing a suit and tie&#10;&#10;Description automatically generated">
            <a:extLst>
              <a:ext uri="{FF2B5EF4-FFF2-40B4-BE49-F238E27FC236}">
                <a16:creationId xmlns:a16="http://schemas.microsoft.com/office/drawing/2014/main" id="{CB4A3A0B-6594-7445-BEC2-918779A73646}"/>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535350" y="1477283"/>
            <a:ext cx="2880000" cy="2193218"/>
          </a:xfrm>
          <a:solidFill>
            <a:schemeClr val="tx1">
              <a:alpha val="40000"/>
            </a:schemeClr>
          </a:solidFill>
        </p:spPr>
      </p:pic>
      <p:sp>
        <p:nvSpPr>
          <p:cNvPr id="4" name="Content Placeholder 3">
            <a:extLst>
              <a:ext uri="{FF2B5EF4-FFF2-40B4-BE49-F238E27FC236}">
                <a16:creationId xmlns:a16="http://schemas.microsoft.com/office/drawing/2014/main" id="{BA961DDB-4DD1-864E-9881-3CD860FF9679}"/>
              </a:ext>
            </a:extLst>
          </p:cNvPr>
          <p:cNvSpPr>
            <a:spLocks noGrp="1"/>
          </p:cNvSpPr>
          <p:nvPr>
            <p:ph sz="half" idx="2"/>
          </p:nvPr>
        </p:nvSpPr>
        <p:spPr>
          <a:xfrm>
            <a:off x="3947886" y="1477283"/>
            <a:ext cx="7740000" cy="5040000"/>
          </a:xfrm>
          <a:solidFill>
            <a:schemeClr val="tx1">
              <a:alpha val="40000"/>
            </a:schemeClr>
          </a:solidFill>
        </p:spPr>
        <p:txBody>
          <a:bodyPr anchor="ctr" anchorCtr="0">
            <a:normAutofit/>
          </a:bodyPr>
          <a:lstStyle/>
          <a:p>
            <a:pPr marL="14288" indent="-14288"/>
            <a:r>
              <a:rPr lang="en-GB" sz="1900" dirty="0"/>
              <a:t>Eosinophils are produced in the bone marrow and circulate in the blood before being recruited to tissues of the body that interact with the outside environment, such as the lungs and gastrointestinal tract. Their main role is to destroy cells that the immune system has marked for removal; the chemical mediators they release help mediate inflammation and act in the defence against parasitic infection, especially helminths (worms).</a:t>
            </a:r>
          </a:p>
          <a:p>
            <a:pPr marL="14288" indent="-14288"/>
            <a:r>
              <a:rPr lang="en-GB" sz="1900" dirty="0"/>
              <a:t>Alongside basophils and mast cells, eosinophils have been implicated in allergic responses and asthma, where the release of the same chemicals that are beneficial when fighting off a parasite cause damage to our own tissue, such as the lungs.</a:t>
            </a:r>
          </a:p>
          <a:p>
            <a:pPr marL="14288" indent="-14288"/>
            <a:r>
              <a:rPr lang="en-GB" sz="1900" dirty="0"/>
              <a:t>Several diseases have now been linked to an increased number or overactive eosinophils, including allergic asthma and eosinophilic oesophagitis, which results in patients having difficultly swallowing, nausea and vomiting.</a:t>
            </a:r>
          </a:p>
        </p:txBody>
      </p:sp>
      <p:sp>
        <p:nvSpPr>
          <p:cNvPr id="7" name="Action Button: Custom 6">
            <a:hlinkClick r:id="rId4" action="ppaction://hlinksldjump" highlightClick="1"/>
            <a:extLst>
              <a:ext uri="{FF2B5EF4-FFF2-40B4-BE49-F238E27FC236}">
                <a16:creationId xmlns:a16="http://schemas.microsoft.com/office/drawing/2014/main" id="{26717CBF-04BC-9640-AF67-F6C5CF3494FB}"/>
              </a:ext>
            </a:extLst>
          </p:cNvPr>
          <p:cNvSpPr/>
          <p:nvPr/>
        </p:nvSpPr>
        <p:spPr>
          <a:xfrm>
            <a:off x="10152529" y="6252882"/>
            <a:ext cx="1936377" cy="510989"/>
          </a:xfrm>
          <a:prstGeom prst="actionButtonBlank">
            <a:avLst/>
          </a:prstGeom>
          <a:solidFill>
            <a:srgbClr val="000000">
              <a:alpha val="60000"/>
            </a:srgbClr>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B0F0"/>
                </a:solidFill>
                <a:latin typeface="Univers Condensed" panose="020B0506020202050204" pitchFamily="34" charset="0"/>
              </a:rPr>
              <a:t>RETURN TO CELLS</a:t>
            </a:r>
          </a:p>
        </p:txBody>
      </p:sp>
      <p:sp>
        <p:nvSpPr>
          <p:cNvPr id="9" name="TextBox 8">
            <a:extLst>
              <a:ext uri="{FF2B5EF4-FFF2-40B4-BE49-F238E27FC236}">
                <a16:creationId xmlns:a16="http://schemas.microsoft.com/office/drawing/2014/main" id="{91420881-CF91-5C4C-A6D5-E59FD9B0C517}"/>
              </a:ext>
            </a:extLst>
          </p:cNvPr>
          <p:cNvSpPr txBox="1"/>
          <p:nvPr/>
        </p:nvSpPr>
        <p:spPr>
          <a:xfrm>
            <a:off x="175350" y="4866658"/>
            <a:ext cx="3600000" cy="1846659"/>
          </a:xfrm>
          <a:prstGeom prst="rect">
            <a:avLst/>
          </a:prstGeom>
          <a:solidFill>
            <a:schemeClr val="tx1">
              <a:alpha val="40000"/>
            </a:schemeClr>
          </a:solidFill>
        </p:spPr>
        <p:txBody>
          <a:bodyPr wrap="square" rtlCol="0">
            <a:spAutoFit/>
          </a:bodyPr>
          <a:lstStyle/>
          <a:p>
            <a:pPr algn="ctr"/>
            <a:r>
              <a:rPr lang="en-GB" b="1" dirty="0">
                <a:solidFill>
                  <a:srgbClr val="00B0F0"/>
                </a:solidFill>
                <a:latin typeface="Univers Condensed" panose="020B0506020202050204" pitchFamily="34" charset="0"/>
              </a:rPr>
              <a:t>CASSIAN ANDOR</a:t>
            </a:r>
          </a:p>
          <a:p>
            <a:pPr algn="ctr"/>
            <a:r>
              <a:rPr lang="en-GB" sz="1600" dirty="0">
                <a:solidFill>
                  <a:srgbClr val="FFFF00"/>
                </a:solidFill>
                <a:latin typeface="Univers Condensed" panose="020B0506020202050204" pitchFamily="34" charset="0"/>
              </a:rPr>
              <a:t>Cassian </a:t>
            </a:r>
            <a:r>
              <a:rPr lang="en-GB" sz="1600" dirty="0" err="1">
                <a:solidFill>
                  <a:srgbClr val="FFFF00"/>
                </a:solidFill>
                <a:latin typeface="Univers Condensed" panose="020B0506020202050204" pitchFamily="34" charset="0"/>
              </a:rPr>
              <a:t>Andor</a:t>
            </a:r>
            <a:r>
              <a:rPr lang="en-GB" sz="1600" dirty="0">
                <a:solidFill>
                  <a:srgbClr val="FFFF00"/>
                </a:solidFill>
                <a:latin typeface="Univers Condensed" panose="020B0506020202050204" pitchFamily="34" charset="0"/>
              </a:rPr>
              <a:t> is a Rebel spy and hitman, he represents an eosinophil in Immunology Wars. He goes rogue and disobeys orders, his targets are specific, but can sometimes cause damage to bystanders.</a:t>
            </a:r>
          </a:p>
        </p:txBody>
      </p:sp>
    </p:spTree>
    <p:extLst>
      <p:ext uri="{BB962C8B-B14F-4D97-AF65-F5344CB8AC3E}">
        <p14:creationId xmlns:p14="http://schemas.microsoft.com/office/powerpoint/2010/main" val="3784072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C2D93-9FB2-2745-A3A7-52302D50DA1C}"/>
              </a:ext>
            </a:extLst>
          </p:cNvPr>
          <p:cNvSpPr>
            <a:spLocks noGrp="1"/>
          </p:cNvSpPr>
          <p:nvPr>
            <p:ph type="title"/>
          </p:nvPr>
        </p:nvSpPr>
        <p:spPr/>
        <p:txBody>
          <a:bodyPr/>
          <a:lstStyle/>
          <a:p>
            <a:r>
              <a:rPr lang="en-GB" dirty="0"/>
              <a:t>MAST CELLS</a:t>
            </a:r>
          </a:p>
        </p:txBody>
      </p:sp>
      <p:pic>
        <p:nvPicPr>
          <p:cNvPr id="6" name="Content Placeholder 5" descr="A picture containing bag, player, clock, baseball&#10;&#10;Description automatically generated">
            <a:extLst>
              <a:ext uri="{FF2B5EF4-FFF2-40B4-BE49-F238E27FC236}">
                <a16:creationId xmlns:a16="http://schemas.microsoft.com/office/drawing/2014/main" id="{E01C63A4-6B8D-D044-99B3-0A7B5784141E}"/>
              </a:ext>
            </a:extLst>
          </p:cNvPr>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535488" y="1477283"/>
            <a:ext cx="2879725" cy="2327777"/>
          </a:xfrm>
          <a:solidFill>
            <a:schemeClr val="tx1">
              <a:alpha val="40000"/>
            </a:schemeClr>
          </a:solidFill>
        </p:spPr>
      </p:pic>
      <p:sp>
        <p:nvSpPr>
          <p:cNvPr id="4" name="Content Placeholder 3">
            <a:extLst>
              <a:ext uri="{FF2B5EF4-FFF2-40B4-BE49-F238E27FC236}">
                <a16:creationId xmlns:a16="http://schemas.microsoft.com/office/drawing/2014/main" id="{BA961DDB-4DD1-864E-9881-3CD860FF9679}"/>
              </a:ext>
            </a:extLst>
          </p:cNvPr>
          <p:cNvSpPr>
            <a:spLocks noGrp="1"/>
          </p:cNvSpPr>
          <p:nvPr>
            <p:ph sz="half" idx="2"/>
          </p:nvPr>
        </p:nvSpPr>
        <p:spPr>
          <a:xfrm>
            <a:off x="3947886" y="1477283"/>
            <a:ext cx="7740000" cy="5040000"/>
          </a:xfrm>
          <a:solidFill>
            <a:schemeClr val="tx1">
              <a:alpha val="40000"/>
            </a:schemeClr>
          </a:solidFill>
        </p:spPr>
        <p:txBody>
          <a:bodyPr anchor="ctr" anchorCtr="0"/>
          <a:lstStyle/>
          <a:p>
            <a:pPr marL="14288" indent="-14288"/>
            <a:r>
              <a:rPr lang="en-GB" dirty="0"/>
              <a:t>Mast cells are long-lived cells found in the tissues, especially in the skin, spleen, liver, lungs and lymph nodes, where they play an important role in the inflammatory response, particularly in defence against parasitic infections. Mast cells contain granules that are released when the cell becomes activated and results in the signs we associate with inflammation. One chemical found within these granules is histamine, which causes increased blood flow, allowing other cells of the immune system to reach the site of injury or infection more easily.</a:t>
            </a:r>
          </a:p>
          <a:p>
            <a:pPr marL="14288" indent="-14288"/>
            <a:r>
              <a:rPr lang="en-GB" dirty="0"/>
              <a:t>The inflammatory chemicals released from mast cells can also contribute to the signs and symptoms of allergy, where there is an inappropriate immune response to otherwise harmless substances like pollen or certain foods.</a:t>
            </a:r>
          </a:p>
        </p:txBody>
      </p:sp>
      <p:sp>
        <p:nvSpPr>
          <p:cNvPr id="7" name="Action Button: Custom 6">
            <a:hlinkClick r:id="rId3" action="ppaction://hlinksldjump" highlightClick="1"/>
            <a:extLst>
              <a:ext uri="{FF2B5EF4-FFF2-40B4-BE49-F238E27FC236}">
                <a16:creationId xmlns:a16="http://schemas.microsoft.com/office/drawing/2014/main" id="{26717CBF-04BC-9640-AF67-F6C5CF3494FB}"/>
              </a:ext>
            </a:extLst>
          </p:cNvPr>
          <p:cNvSpPr/>
          <p:nvPr/>
        </p:nvSpPr>
        <p:spPr>
          <a:xfrm>
            <a:off x="10152529" y="6252882"/>
            <a:ext cx="1936377" cy="510989"/>
          </a:xfrm>
          <a:prstGeom prst="actionButtonBlank">
            <a:avLst/>
          </a:prstGeom>
          <a:solidFill>
            <a:srgbClr val="000000">
              <a:alpha val="60000"/>
            </a:srgbClr>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B0F0"/>
                </a:solidFill>
                <a:latin typeface="Univers Condensed" panose="020B0506020202050204" pitchFamily="34" charset="0"/>
              </a:rPr>
              <a:t>RETURN TO CELLS</a:t>
            </a:r>
          </a:p>
        </p:txBody>
      </p:sp>
      <p:sp>
        <p:nvSpPr>
          <p:cNvPr id="9" name="TextBox 8">
            <a:extLst>
              <a:ext uri="{FF2B5EF4-FFF2-40B4-BE49-F238E27FC236}">
                <a16:creationId xmlns:a16="http://schemas.microsoft.com/office/drawing/2014/main" id="{52A6791A-6BC8-4245-8E3A-7D794387A8B3}"/>
              </a:ext>
            </a:extLst>
          </p:cNvPr>
          <p:cNvSpPr txBox="1"/>
          <p:nvPr/>
        </p:nvSpPr>
        <p:spPr>
          <a:xfrm>
            <a:off x="175350" y="4866658"/>
            <a:ext cx="3600000" cy="1354217"/>
          </a:xfrm>
          <a:prstGeom prst="rect">
            <a:avLst/>
          </a:prstGeom>
          <a:solidFill>
            <a:schemeClr val="tx1">
              <a:alpha val="40000"/>
            </a:schemeClr>
          </a:solidFill>
        </p:spPr>
        <p:txBody>
          <a:bodyPr wrap="square" rtlCol="0">
            <a:spAutoFit/>
          </a:bodyPr>
          <a:lstStyle/>
          <a:p>
            <a:pPr algn="ctr"/>
            <a:r>
              <a:rPr lang="en-GB" b="1" dirty="0">
                <a:solidFill>
                  <a:srgbClr val="00B0F0"/>
                </a:solidFill>
                <a:latin typeface="Univers Condensed" panose="020B0506020202050204" pitchFamily="34" charset="0"/>
              </a:rPr>
              <a:t>WARRICK W WICKETT</a:t>
            </a:r>
          </a:p>
          <a:p>
            <a:pPr algn="ctr"/>
            <a:r>
              <a:rPr lang="en-GB" sz="1600" dirty="0" err="1">
                <a:solidFill>
                  <a:srgbClr val="FFFF00"/>
                </a:solidFill>
                <a:latin typeface="Univers Condensed" panose="020B0506020202050204" pitchFamily="34" charset="0"/>
              </a:rPr>
              <a:t>Ewoks</a:t>
            </a:r>
            <a:r>
              <a:rPr lang="en-GB" sz="1600" dirty="0">
                <a:solidFill>
                  <a:srgbClr val="FFFF00"/>
                </a:solidFill>
                <a:latin typeface="Univers Condensed" panose="020B0506020202050204" pitchFamily="34" charset="0"/>
              </a:rPr>
              <a:t> represent mast cells in Immunology Wars. Residents of the planet that help alert to the presence of imperial troops.</a:t>
            </a:r>
          </a:p>
        </p:txBody>
      </p:sp>
      <p:pic>
        <p:nvPicPr>
          <p:cNvPr id="3074" name="Picture 2" descr="Stained mast cell">
            <a:extLst>
              <a:ext uri="{FF2B5EF4-FFF2-40B4-BE49-F238E27FC236}">
                <a16:creationId xmlns:a16="http://schemas.microsoft.com/office/drawing/2014/main" id="{0B21B021-2F4E-274C-8A1F-416C77DEFB1B}"/>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637700" y="114300"/>
            <a:ext cx="1440000" cy="14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0325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098" name="Picture 2" descr="3D rendering of a neutrophil">
            <a:extLst>
              <a:ext uri="{FF2B5EF4-FFF2-40B4-BE49-F238E27FC236}">
                <a16:creationId xmlns:a16="http://schemas.microsoft.com/office/drawing/2014/main" id="{D6014037-DF45-584C-94ED-11C1F4D3A19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665934" y="114300"/>
            <a:ext cx="1411766" cy="1440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09C2D93-9FB2-2745-A3A7-52302D50DA1C}"/>
              </a:ext>
            </a:extLst>
          </p:cNvPr>
          <p:cNvSpPr>
            <a:spLocks noGrp="1"/>
          </p:cNvSpPr>
          <p:nvPr>
            <p:ph type="title"/>
          </p:nvPr>
        </p:nvSpPr>
        <p:spPr/>
        <p:txBody>
          <a:bodyPr/>
          <a:lstStyle/>
          <a:p>
            <a:r>
              <a:rPr lang="en-GB" dirty="0"/>
              <a:t>NEUTROPHILS</a:t>
            </a:r>
          </a:p>
        </p:txBody>
      </p:sp>
      <p:pic>
        <p:nvPicPr>
          <p:cNvPr id="6" name="Content Placeholder 5" descr="A picture containing player&#10;&#10;Description automatically generated">
            <a:extLst>
              <a:ext uri="{FF2B5EF4-FFF2-40B4-BE49-F238E27FC236}">
                <a16:creationId xmlns:a16="http://schemas.microsoft.com/office/drawing/2014/main" id="{ED17ACF7-7E8E-1640-AD3E-B894A5B3C98F}"/>
              </a:ext>
            </a:extLst>
          </p:cNvPr>
          <p:cNvPicPr>
            <a:picLocks noGrp="1" noChangeAspect="1"/>
          </p:cNvPicPr>
          <p:nvPr>
            <p:ph sz="half" idx="1"/>
          </p:nvPr>
        </p:nvPicPr>
        <p:blipFill>
          <a:blip r:embed="rId4" cstate="screen">
            <a:extLst>
              <a:ext uri="{28A0092B-C50C-407E-A947-70E740481C1C}">
                <a14:useLocalDpi xmlns:a14="http://schemas.microsoft.com/office/drawing/2010/main"/>
              </a:ext>
            </a:extLst>
          </a:blip>
          <a:stretch>
            <a:fillRect/>
          </a:stretch>
        </p:blipFill>
        <p:spPr>
          <a:xfrm>
            <a:off x="715350" y="1477283"/>
            <a:ext cx="2520000" cy="3297001"/>
          </a:xfrm>
          <a:solidFill>
            <a:schemeClr val="tx1">
              <a:alpha val="40000"/>
            </a:schemeClr>
          </a:solidFill>
        </p:spPr>
      </p:pic>
      <p:sp>
        <p:nvSpPr>
          <p:cNvPr id="4" name="Content Placeholder 3">
            <a:extLst>
              <a:ext uri="{FF2B5EF4-FFF2-40B4-BE49-F238E27FC236}">
                <a16:creationId xmlns:a16="http://schemas.microsoft.com/office/drawing/2014/main" id="{BA961DDB-4DD1-864E-9881-3CD860FF9679}"/>
              </a:ext>
            </a:extLst>
          </p:cNvPr>
          <p:cNvSpPr>
            <a:spLocks noGrp="1"/>
          </p:cNvSpPr>
          <p:nvPr>
            <p:ph sz="half" idx="2"/>
          </p:nvPr>
        </p:nvSpPr>
        <p:spPr>
          <a:xfrm>
            <a:off x="3947886" y="1362983"/>
            <a:ext cx="7740000" cy="5040000"/>
          </a:xfrm>
          <a:solidFill>
            <a:schemeClr val="tx1">
              <a:alpha val="40000"/>
            </a:schemeClr>
          </a:solidFill>
        </p:spPr>
        <p:txBody>
          <a:bodyPr anchor="ctr" anchorCtr="0"/>
          <a:lstStyle/>
          <a:p>
            <a:pPr marL="14288" indent="-14288"/>
            <a:r>
              <a:rPr lang="en-GB" dirty="0"/>
              <a:t>Neutrophils are a relatively short-lived cell that circulate in the blood and are the first white blood cells to be recruited to sites of injury or infection. Neutrophils are phagocytes, meaning that they engulf and destroy pathogens or damaged cells; being the most abundant type of immune cell in the blood, they play a key role in the innate immune response against many different types of infection. After engulfing a pathogen neutrophils rapidly die via a process called apoptosis, or programmed cell death. They do this to prevent any damage to surrounding tissues and their dead neutrophils are a large component of pus.</a:t>
            </a:r>
          </a:p>
          <a:p>
            <a:pPr marL="14288" indent="-14288"/>
            <a:r>
              <a:rPr lang="en-GB" dirty="0"/>
              <a:t>Not only do neutrophils help clear the threat themselves, they also release a wide array of chemical messengers called cytokines and chemokines, which recruit other cells of the immune system to the inflammatory site, including dendritic cells, B- and T-lymphocytes and Natural Killer cells. Neutrophils therefore play a pivotal role in the immune response.</a:t>
            </a:r>
          </a:p>
          <a:p>
            <a:pPr marL="14288" indent="-14288"/>
            <a:r>
              <a:rPr lang="en-GB" dirty="0"/>
              <a:t>Individuals with too few neutrophils, a condition known as neutropenia are susceptible to infections as they are unable to fight off the pathogens effectively.</a:t>
            </a:r>
          </a:p>
        </p:txBody>
      </p:sp>
      <p:sp>
        <p:nvSpPr>
          <p:cNvPr id="7" name="Action Button: Custom 6">
            <a:hlinkClick r:id="rId5" action="ppaction://hlinksldjump" highlightClick="1"/>
            <a:extLst>
              <a:ext uri="{FF2B5EF4-FFF2-40B4-BE49-F238E27FC236}">
                <a16:creationId xmlns:a16="http://schemas.microsoft.com/office/drawing/2014/main" id="{26717CBF-04BC-9640-AF67-F6C5CF3494FB}"/>
              </a:ext>
            </a:extLst>
          </p:cNvPr>
          <p:cNvSpPr/>
          <p:nvPr/>
        </p:nvSpPr>
        <p:spPr>
          <a:xfrm>
            <a:off x="10152529" y="6252882"/>
            <a:ext cx="1936377" cy="510989"/>
          </a:xfrm>
          <a:prstGeom prst="actionButtonBlank">
            <a:avLst/>
          </a:prstGeom>
          <a:solidFill>
            <a:srgbClr val="000000">
              <a:alpha val="60000"/>
            </a:srgbClr>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B0F0"/>
                </a:solidFill>
                <a:latin typeface="Univers Condensed" panose="020B0506020202050204" pitchFamily="34" charset="0"/>
              </a:rPr>
              <a:t>RETURN TO CELLS</a:t>
            </a:r>
          </a:p>
        </p:txBody>
      </p:sp>
      <p:sp>
        <p:nvSpPr>
          <p:cNvPr id="9" name="TextBox 8">
            <a:extLst>
              <a:ext uri="{FF2B5EF4-FFF2-40B4-BE49-F238E27FC236}">
                <a16:creationId xmlns:a16="http://schemas.microsoft.com/office/drawing/2014/main" id="{90AA470F-5A5B-9249-9735-A07A63D1F146}"/>
              </a:ext>
            </a:extLst>
          </p:cNvPr>
          <p:cNvSpPr txBox="1"/>
          <p:nvPr/>
        </p:nvSpPr>
        <p:spPr>
          <a:xfrm>
            <a:off x="175350" y="4866658"/>
            <a:ext cx="3600000" cy="1354217"/>
          </a:xfrm>
          <a:prstGeom prst="rect">
            <a:avLst/>
          </a:prstGeom>
          <a:solidFill>
            <a:schemeClr val="tx1">
              <a:alpha val="40000"/>
            </a:schemeClr>
          </a:solidFill>
        </p:spPr>
        <p:txBody>
          <a:bodyPr wrap="square" rtlCol="0">
            <a:spAutoFit/>
          </a:bodyPr>
          <a:lstStyle/>
          <a:p>
            <a:pPr algn="ctr"/>
            <a:r>
              <a:rPr lang="en-GB" b="1" dirty="0">
                <a:solidFill>
                  <a:srgbClr val="00B0F0"/>
                </a:solidFill>
                <a:latin typeface="Univers Condensed" panose="020B0506020202050204" pitchFamily="34" charset="0"/>
              </a:rPr>
              <a:t>HAN SOLO</a:t>
            </a:r>
          </a:p>
          <a:p>
            <a:pPr algn="ctr"/>
            <a:r>
              <a:rPr lang="en-GB" sz="1600" dirty="0">
                <a:solidFill>
                  <a:srgbClr val="FFFF00"/>
                </a:solidFill>
                <a:latin typeface="Univers Condensed" panose="020B0506020202050204" pitchFamily="34" charset="0"/>
              </a:rPr>
              <a:t>Han Solo represents a neutrophil in Immunology Wars. The first into battle, but often ends up being overrun by imperial troops!</a:t>
            </a:r>
          </a:p>
        </p:txBody>
      </p:sp>
    </p:spTree>
    <p:extLst>
      <p:ext uri="{BB962C8B-B14F-4D97-AF65-F5344CB8AC3E}">
        <p14:creationId xmlns:p14="http://schemas.microsoft.com/office/powerpoint/2010/main" val="2023591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122" name="Picture 2" descr="3D rendering of a monocyte">
            <a:extLst>
              <a:ext uri="{FF2B5EF4-FFF2-40B4-BE49-F238E27FC236}">
                <a16:creationId xmlns:a16="http://schemas.microsoft.com/office/drawing/2014/main" id="{286FD986-90DB-E943-8C2E-F0A97C7F918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736080" y="114300"/>
            <a:ext cx="1341620" cy="1440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09C2D93-9FB2-2745-A3A7-52302D50DA1C}"/>
              </a:ext>
            </a:extLst>
          </p:cNvPr>
          <p:cNvSpPr>
            <a:spLocks noGrp="1"/>
          </p:cNvSpPr>
          <p:nvPr>
            <p:ph type="title"/>
          </p:nvPr>
        </p:nvSpPr>
        <p:spPr/>
        <p:txBody>
          <a:bodyPr/>
          <a:lstStyle/>
          <a:p>
            <a:r>
              <a:rPr lang="en-GB" dirty="0"/>
              <a:t>MONOCYTES / MACROPHAGES</a:t>
            </a:r>
          </a:p>
        </p:txBody>
      </p:sp>
      <p:pic>
        <p:nvPicPr>
          <p:cNvPr id="6" name="Content Placeholder 5" descr="A picture containing room&#10;&#10;Description automatically generated">
            <a:extLst>
              <a:ext uri="{FF2B5EF4-FFF2-40B4-BE49-F238E27FC236}">
                <a16:creationId xmlns:a16="http://schemas.microsoft.com/office/drawing/2014/main" id="{3468F96B-48B1-554B-A43A-A856D28F7480}"/>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916882" y="1477283"/>
            <a:ext cx="2116935" cy="3240087"/>
          </a:xfrm>
          <a:solidFill>
            <a:schemeClr val="tx1">
              <a:alpha val="40000"/>
            </a:schemeClr>
          </a:solidFill>
        </p:spPr>
      </p:pic>
      <p:sp>
        <p:nvSpPr>
          <p:cNvPr id="4" name="Content Placeholder 3">
            <a:extLst>
              <a:ext uri="{FF2B5EF4-FFF2-40B4-BE49-F238E27FC236}">
                <a16:creationId xmlns:a16="http://schemas.microsoft.com/office/drawing/2014/main" id="{BA961DDB-4DD1-864E-9881-3CD860FF9679}"/>
              </a:ext>
            </a:extLst>
          </p:cNvPr>
          <p:cNvSpPr>
            <a:spLocks noGrp="1"/>
          </p:cNvSpPr>
          <p:nvPr>
            <p:ph sz="half" idx="2"/>
          </p:nvPr>
        </p:nvSpPr>
        <p:spPr>
          <a:xfrm>
            <a:off x="3947886" y="1477283"/>
            <a:ext cx="7740000" cy="5040000"/>
          </a:xfrm>
          <a:solidFill>
            <a:schemeClr val="tx1">
              <a:alpha val="40000"/>
            </a:schemeClr>
          </a:solidFill>
        </p:spPr>
        <p:txBody>
          <a:bodyPr anchor="ctr" anchorCtr="0"/>
          <a:lstStyle/>
          <a:p>
            <a:pPr marL="14288" indent="-14288"/>
            <a:r>
              <a:rPr lang="en-GB" dirty="0"/>
              <a:t>Monocytes develop in the bone marrow and then circulate in the blood; when recruited to body tissues monocytes become macrophages. Macrophage means "big eater" and along with neutrophils they make up the main phagocytic cells of the immune response. They are able to engulf and ingest pathogens and damaged, diseased or cancerous cells. Unlike neutrophils, which die after engulfing one pathogen, macrophages are able to destroy multiple cells or microbes.</a:t>
            </a:r>
          </a:p>
          <a:p>
            <a:pPr marL="14288" indent="-14288"/>
            <a:r>
              <a:rPr lang="en-GB" dirty="0"/>
              <a:t>Tissue (resident) macrophages play a central role in recruiting cells to the site of infection or injury and help control the inflammatory response through the release of chemical messengers called cytokines. Macrophages are also professional antigen presenting cells and are able to "educate" T-lymphocytes about the specific nature of the threat that is being faced.</a:t>
            </a:r>
          </a:p>
          <a:p>
            <a:pPr marL="14288" indent="-14288"/>
            <a:r>
              <a:rPr lang="en-GB" dirty="0"/>
              <a:t>Some pathogens are able to survive being engulfed by macrophages and are not destroyed. These pathogens are then able to replicate inside the macrophages and thus hide from the rest of the immune system.</a:t>
            </a:r>
          </a:p>
        </p:txBody>
      </p:sp>
      <p:sp>
        <p:nvSpPr>
          <p:cNvPr id="7" name="Action Button: Custom 6">
            <a:hlinkClick r:id="rId4" action="ppaction://hlinksldjump" highlightClick="1"/>
            <a:extLst>
              <a:ext uri="{FF2B5EF4-FFF2-40B4-BE49-F238E27FC236}">
                <a16:creationId xmlns:a16="http://schemas.microsoft.com/office/drawing/2014/main" id="{26717CBF-04BC-9640-AF67-F6C5CF3494FB}"/>
              </a:ext>
            </a:extLst>
          </p:cNvPr>
          <p:cNvSpPr/>
          <p:nvPr/>
        </p:nvSpPr>
        <p:spPr>
          <a:xfrm>
            <a:off x="10152529" y="6252882"/>
            <a:ext cx="1936377" cy="510989"/>
          </a:xfrm>
          <a:prstGeom prst="actionButtonBlank">
            <a:avLst/>
          </a:prstGeom>
          <a:solidFill>
            <a:srgbClr val="000000">
              <a:alpha val="60000"/>
            </a:srgbClr>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B0F0"/>
                </a:solidFill>
                <a:latin typeface="Univers Condensed" panose="020B0506020202050204" pitchFamily="34" charset="0"/>
              </a:rPr>
              <a:t>RETURN TO CELLS</a:t>
            </a:r>
          </a:p>
        </p:txBody>
      </p:sp>
      <p:sp>
        <p:nvSpPr>
          <p:cNvPr id="10" name="TextBox 9">
            <a:extLst>
              <a:ext uri="{FF2B5EF4-FFF2-40B4-BE49-F238E27FC236}">
                <a16:creationId xmlns:a16="http://schemas.microsoft.com/office/drawing/2014/main" id="{D28C5D4D-6896-0048-82E3-938FD8B700DB}"/>
              </a:ext>
            </a:extLst>
          </p:cNvPr>
          <p:cNvSpPr txBox="1"/>
          <p:nvPr/>
        </p:nvSpPr>
        <p:spPr>
          <a:xfrm>
            <a:off x="175350" y="4866658"/>
            <a:ext cx="3600000" cy="1107996"/>
          </a:xfrm>
          <a:prstGeom prst="rect">
            <a:avLst/>
          </a:prstGeom>
          <a:solidFill>
            <a:schemeClr val="tx1">
              <a:alpha val="40000"/>
            </a:schemeClr>
          </a:solidFill>
        </p:spPr>
        <p:txBody>
          <a:bodyPr wrap="square" rtlCol="0">
            <a:spAutoFit/>
          </a:bodyPr>
          <a:lstStyle/>
          <a:p>
            <a:pPr algn="ctr"/>
            <a:r>
              <a:rPr lang="en-GB" b="1" dirty="0">
                <a:solidFill>
                  <a:srgbClr val="00B0F0"/>
                </a:solidFill>
                <a:latin typeface="Univers Condensed" panose="020B0506020202050204" pitchFamily="34" charset="0"/>
              </a:rPr>
              <a:t>CHEWBACCA</a:t>
            </a:r>
          </a:p>
          <a:p>
            <a:pPr algn="ctr"/>
            <a:r>
              <a:rPr lang="en-GB" sz="1600" dirty="0">
                <a:solidFill>
                  <a:srgbClr val="FFFF00"/>
                </a:solidFill>
                <a:latin typeface="Univers Condensed" panose="020B0506020202050204" pitchFamily="34" charset="0"/>
              </a:rPr>
              <a:t>Chewie represents a monocyte / macrophage arriving at the scene of the battle to help his friend Han Solo</a:t>
            </a:r>
          </a:p>
        </p:txBody>
      </p:sp>
    </p:spTree>
    <p:extLst>
      <p:ext uri="{BB962C8B-B14F-4D97-AF65-F5344CB8AC3E}">
        <p14:creationId xmlns:p14="http://schemas.microsoft.com/office/powerpoint/2010/main" val="3178381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146" name="Picture 2" descr="Scanning electron microscope image of a natural killer cell">
            <a:extLst>
              <a:ext uri="{FF2B5EF4-FFF2-40B4-BE49-F238E27FC236}">
                <a16:creationId xmlns:a16="http://schemas.microsoft.com/office/drawing/2014/main" id="{92338268-E03A-564A-A3E8-E1AE1E955AB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077700" y="114300"/>
            <a:ext cx="2000000" cy="1440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09C2D93-9FB2-2745-A3A7-52302D50DA1C}"/>
              </a:ext>
            </a:extLst>
          </p:cNvPr>
          <p:cNvSpPr>
            <a:spLocks noGrp="1"/>
          </p:cNvSpPr>
          <p:nvPr>
            <p:ph type="title"/>
          </p:nvPr>
        </p:nvSpPr>
        <p:spPr>
          <a:xfrm>
            <a:off x="838200" y="365126"/>
            <a:ext cx="10515600" cy="900000"/>
          </a:xfrm>
        </p:spPr>
        <p:txBody>
          <a:bodyPr/>
          <a:lstStyle/>
          <a:p>
            <a:r>
              <a:rPr lang="en-GB" dirty="0"/>
              <a:t>NATURAL KILLER CELLS</a:t>
            </a:r>
          </a:p>
        </p:txBody>
      </p:sp>
      <p:pic>
        <p:nvPicPr>
          <p:cNvPr id="6" name="Content Placeholder 5" descr="A picture containing player, baseball, ball, person&#10;&#10;Description automatically generated">
            <a:extLst>
              <a:ext uri="{FF2B5EF4-FFF2-40B4-BE49-F238E27FC236}">
                <a16:creationId xmlns:a16="http://schemas.microsoft.com/office/drawing/2014/main" id="{7874E6A3-CC5E-E14A-A733-D0A4E1ED3C02}"/>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787538" y="1477283"/>
            <a:ext cx="2375623" cy="3240087"/>
          </a:xfrm>
          <a:solidFill>
            <a:schemeClr val="tx1">
              <a:alpha val="40000"/>
            </a:schemeClr>
          </a:solidFill>
        </p:spPr>
      </p:pic>
      <p:sp>
        <p:nvSpPr>
          <p:cNvPr id="4" name="Content Placeholder 3">
            <a:extLst>
              <a:ext uri="{FF2B5EF4-FFF2-40B4-BE49-F238E27FC236}">
                <a16:creationId xmlns:a16="http://schemas.microsoft.com/office/drawing/2014/main" id="{BA961DDB-4DD1-864E-9881-3CD860FF9679}"/>
              </a:ext>
            </a:extLst>
          </p:cNvPr>
          <p:cNvSpPr>
            <a:spLocks noGrp="1"/>
          </p:cNvSpPr>
          <p:nvPr>
            <p:ph sz="half" idx="2"/>
          </p:nvPr>
        </p:nvSpPr>
        <p:spPr>
          <a:xfrm>
            <a:off x="3947886" y="1477283"/>
            <a:ext cx="7740000" cy="5040000"/>
          </a:xfrm>
          <a:solidFill>
            <a:schemeClr val="tx1">
              <a:alpha val="40000"/>
            </a:schemeClr>
          </a:solidFill>
        </p:spPr>
        <p:txBody>
          <a:bodyPr anchor="ctr" anchorCtr="0"/>
          <a:lstStyle/>
          <a:p>
            <a:pPr marL="14288" indent="-14288"/>
            <a:r>
              <a:rPr lang="en-GB" dirty="0"/>
              <a:t>Natural Killer cells, or NK cells are probably the coolest named cells in the immune system! They circulate in the blood and are able to move into other tissues to destroy their targets. NK cells are particularly effective against our own cells that have been infected by a virus or show early signs of becoming cancerous.</a:t>
            </a:r>
          </a:p>
          <a:p>
            <a:pPr marL="14288" indent="-14288"/>
            <a:r>
              <a:rPr lang="en-GB" dirty="0"/>
              <a:t>NK cells share characteristics of B- and T-lymphocytes, but are unable to form immunological memory, they are therefore called innate lymphoid cells (ILCs). As well as direct killing, NK cells secrete chemical messengers that act on other immune cells like macrophages and dendritic cells. This helps these cells to initiate an immune response.</a:t>
            </a:r>
          </a:p>
          <a:p>
            <a:pPr marL="14288" indent="-14288"/>
            <a:r>
              <a:rPr lang="en-GB" dirty="0"/>
              <a:t>NK cells search for a protein structure called Major Histocompatibility Complex class I (MHC class I) on the surface of our cells. All nucleated cells in the human body express this protein, which prevents NK cells from attacking them. However, virally infected and cancerous cells often lose their MHC class I proteins allowing NK cells to destroy them.</a:t>
            </a:r>
          </a:p>
        </p:txBody>
      </p:sp>
      <p:sp>
        <p:nvSpPr>
          <p:cNvPr id="7" name="Action Button: Custom 6">
            <a:hlinkClick r:id="rId4" action="ppaction://hlinksldjump" highlightClick="1"/>
            <a:extLst>
              <a:ext uri="{FF2B5EF4-FFF2-40B4-BE49-F238E27FC236}">
                <a16:creationId xmlns:a16="http://schemas.microsoft.com/office/drawing/2014/main" id="{26717CBF-04BC-9640-AF67-F6C5CF3494FB}"/>
              </a:ext>
            </a:extLst>
          </p:cNvPr>
          <p:cNvSpPr/>
          <p:nvPr/>
        </p:nvSpPr>
        <p:spPr>
          <a:xfrm>
            <a:off x="10152529" y="6252882"/>
            <a:ext cx="1936377" cy="510989"/>
          </a:xfrm>
          <a:prstGeom prst="actionButtonBlank">
            <a:avLst/>
          </a:prstGeom>
          <a:solidFill>
            <a:srgbClr val="000000">
              <a:alpha val="60000"/>
            </a:srgbClr>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B0F0"/>
                </a:solidFill>
                <a:latin typeface="Univers Condensed" panose="020B0506020202050204" pitchFamily="34" charset="0"/>
              </a:rPr>
              <a:t>RETURN TO CELLS</a:t>
            </a:r>
          </a:p>
        </p:txBody>
      </p:sp>
      <p:sp>
        <p:nvSpPr>
          <p:cNvPr id="9" name="TextBox 8">
            <a:extLst>
              <a:ext uri="{FF2B5EF4-FFF2-40B4-BE49-F238E27FC236}">
                <a16:creationId xmlns:a16="http://schemas.microsoft.com/office/drawing/2014/main" id="{18DD0ABC-B515-8846-9275-FEAC3519AA85}"/>
              </a:ext>
            </a:extLst>
          </p:cNvPr>
          <p:cNvSpPr txBox="1"/>
          <p:nvPr/>
        </p:nvSpPr>
        <p:spPr>
          <a:xfrm>
            <a:off x="175350" y="4866658"/>
            <a:ext cx="3600000" cy="1600438"/>
          </a:xfrm>
          <a:prstGeom prst="rect">
            <a:avLst/>
          </a:prstGeom>
          <a:solidFill>
            <a:schemeClr val="tx1">
              <a:alpha val="40000"/>
            </a:schemeClr>
          </a:solidFill>
        </p:spPr>
        <p:txBody>
          <a:bodyPr wrap="square" rtlCol="0">
            <a:spAutoFit/>
          </a:bodyPr>
          <a:lstStyle/>
          <a:p>
            <a:pPr algn="ctr"/>
            <a:r>
              <a:rPr lang="en-GB" b="1" dirty="0">
                <a:solidFill>
                  <a:srgbClr val="00B0F0"/>
                </a:solidFill>
                <a:latin typeface="Univers Condensed" panose="020B0506020202050204" pitchFamily="34" charset="0"/>
              </a:rPr>
              <a:t>MACE WINDU</a:t>
            </a:r>
            <a:endParaRPr lang="en-GB" sz="1600" dirty="0">
              <a:solidFill>
                <a:srgbClr val="FFFF00"/>
              </a:solidFill>
              <a:latin typeface="Univers Condensed" panose="020B0506020202050204" pitchFamily="34" charset="0"/>
            </a:endParaRPr>
          </a:p>
          <a:p>
            <a:pPr algn="ctr"/>
            <a:r>
              <a:rPr lang="en-GB" sz="1600" dirty="0">
                <a:solidFill>
                  <a:srgbClr val="FFFF00"/>
                </a:solidFill>
                <a:latin typeface="Univers Condensed" panose="020B0506020202050204" pitchFamily="34" charset="0"/>
              </a:rPr>
              <a:t>Mace </a:t>
            </a:r>
            <a:r>
              <a:rPr lang="en-GB" sz="1600" dirty="0" err="1">
                <a:solidFill>
                  <a:srgbClr val="FFFF00"/>
                </a:solidFill>
                <a:latin typeface="Univers Condensed" panose="020B0506020202050204" pitchFamily="34" charset="0"/>
              </a:rPr>
              <a:t>Windu</a:t>
            </a:r>
            <a:r>
              <a:rPr lang="en-GB" sz="1600" dirty="0">
                <a:solidFill>
                  <a:srgbClr val="FFFF00"/>
                </a:solidFill>
                <a:latin typeface="Univers Condensed" panose="020B0506020202050204" pitchFamily="34" charset="0"/>
              </a:rPr>
              <a:t> represents a natural killer cell in Immunology Wars. He seeks out and destroys individuals that might be corrupted or under the lure of the dark side.</a:t>
            </a:r>
          </a:p>
        </p:txBody>
      </p:sp>
    </p:spTree>
    <p:extLst>
      <p:ext uri="{BB962C8B-B14F-4D97-AF65-F5344CB8AC3E}">
        <p14:creationId xmlns:p14="http://schemas.microsoft.com/office/powerpoint/2010/main" val="1971644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C2D93-9FB2-2745-A3A7-52302D50DA1C}"/>
              </a:ext>
            </a:extLst>
          </p:cNvPr>
          <p:cNvSpPr>
            <a:spLocks noGrp="1"/>
          </p:cNvSpPr>
          <p:nvPr>
            <p:ph type="title"/>
          </p:nvPr>
        </p:nvSpPr>
        <p:spPr>
          <a:xfrm>
            <a:off x="838200" y="365126"/>
            <a:ext cx="10515600" cy="900000"/>
          </a:xfrm>
        </p:spPr>
        <p:txBody>
          <a:bodyPr/>
          <a:lstStyle/>
          <a:p>
            <a:r>
              <a:rPr lang="en-GB" dirty="0"/>
              <a:t>DENDRITIC CELLS</a:t>
            </a:r>
          </a:p>
        </p:txBody>
      </p:sp>
      <p:pic>
        <p:nvPicPr>
          <p:cNvPr id="6" name="Content Placeholder 5" descr="A picture containing toy&#10;&#10;Description automatically generated">
            <a:extLst>
              <a:ext uri="{FF2B5EF4-FFF2-40B4-BE49-F238E27FC236}">
                <a16:creationId xmlns:a16="http://schemas.microsoft.com/office/drawing/2014/main" id="{41BCF0AD-61A8-444F-B726-A324384B2D7C}"/>
              </a:ext>
            </a:extLst>
          </p:cNvPr>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715350" y="1477283"/>
            <a:ext cx="2520000" cy="2945071"/>
          </a:xfrm>
          <a:solidFill>
            <a:schemeClr val="tx1">
              <a:alpha val="40000"/>
            </a:schemeClr>
          </a:solidFill>
        </p:spPr>
      </p:pic>
      <p:sp>
        <p:nvSpPr>
          <p:cNvPr id="4" name="Content Placeholder 3">
            <a:extLst>
              <a:ext uri="{FF2B5EF4-FFF2-40B4-BE49-F238E27FC236}">
                <a16:creationId xmlns:a16="http://schemas.microsoft.com/office/drawing/2014/main" id="{BA961DDB-4DD1-864E-9881-3CD860FF9679}"/>
              </a:ext>
            </a:extLst>
          </p:cNvPr>
          <p:cNvSpPr>
            <a:spLocks noGrp="1"/>
          </p:cNvSpPr>
          <p:nvPr>
            <p:ph sz="half" idx="2"/>
          </p:nvPr>
        </p:nvSpPr>
        <p:spPr>
          <a:xfrm>
            <a:off x="3947886" y="1477283"/>
            <a:ext cx="7740000" cy="5040000"/>
          </a:xfrm>
          <a:solidFill>
            <a:schemeClr val="tx1">
              <a:alpha val="40000"/>
            </a:schemeClr>
          </a:solidFill>
        </p:spPr>
        <p:txBody>
          <a:bodyPr anchor="ctr" anchorCtr="0"/>
          <a:lstStyle/>
          <a:p>
            <a:pPr marL="14288" indent="-14288"/>
            <a:r>
              <a:rPr lang="en-GB" dirty="0"/>
              <a:t>Dendritic Cells (DCs) originate in the bone marrow but are most commonly found in body tissues that interact with an external environment, such as the gut lining, skin and lungs. They are professional antigen presenting cells and once they ingest and degrade a pathogen they present the broken-down fragments of the pathogen on their surface. DCs use a protein structure called Major Histocompatibility Complex Class II (MHC Class II) to do this. Once DCs have an antigen to present they migrate to the spleen and lymph nodes, where they are able to "educate" other cells of the adaptive system about the specific threat being faced.</a:t>
            </a:r>
          </a:p>
          <a:p>
            <a:pPr marL="14288" indent="-14288"/>
            <a:r>
              <a:rPr lang="en-GB" dirty="0"/>
              <a:t>DCs are considered a link between the innate and adaptive immune systems. Some microbes have evolved to attack dendritic cells and are able to replicate inside them. In doing so they are able to hide from the rest of the immune system and therefore spread more easily through the body.</a:t>
            </a:r>
          </a:p>
        </p:txBody>
      </p:sp>
      <p:sp>
        <p:nvSpPr>
          <p:cNvPr id="7" name="Action Button: Custom 6">
            <a:hlinkClick r:id="rId3" action="ppaction://hlinksldjump" highlightClick="1"/>
            <a:extLst>
              <a:ext uri="{FF2B5EF4-FFF2-40B4-BE49-F238E27FC236}">
                <a16:creationId xmlns:a16="http://schemas.microsoft.com/office/drawing/2014/main" id="{26717CBF-04BC-9640-AF67-F6C5CF3494FB}"/>
              </a:ext>
            </a:extLst>
          </p:cNvPr>
          <p:cNvSpPr/>
          <p:nvPr/>
        </p:nvSpPr>
        <p:spPr>
          <a:xfrm>
            <a:off x="10152529" y="6252882"/>
            <a:ext cx="1936377" cy="510989"/>
          </a:xfrm>
          <a:prstGeom prst="actionButtonBlank">
            <a:avLst/>
          </a:prstGeom>
          <a:solidFill>
            <a:srgbClr val="000000">
              <a:alpha val="60000"/>
            </a:srgbClr>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B0F0"/>
                </a:solidFill>
                <a:latin typeface="Univers Condensed" panose="020B0506020202050204" pitchFamily="34" charset="0"/>
              </a:rPr>
              <a:t>RETURN TO CELLS</a:t>
            </a:r>
          </a:p>
        </p:txBody>
      </p:sp>
      <p:sp>
        <p:nvSpPr>
          <p:cNvPr id="9" name="TextBox 8">
            <a:extLst>
              <a:ext uri="{FF2B5EF4-FFF2-40B4-BE49-F238E27FC236}">
                <a16:creationId xmlns:a16="http://schemas.microsoft.com/office/drawing/2014/main" id="{6D76B152-66D6-D841-8104-378688875D15}"/>
              </a:ext>
            </a:extLst>
          </p:cNvPr>
          <p:cNvSpPr txBox="1"/>
          <p:nvPr/>
        </p:nvSpPr>
        <p:spPr>
          <a:xfrm>
            <a:off x="175350" y="4866658"/>
            <a:ext cx="3600000" cy="1107996"/>
          </a:xfrm>
          <a:prstGeom prst="rect">
            <a:avLst/>
          </a:prstGeom>
          <a:solidFill>
            <a:schemeClr val="tx1">
              <a:alpha val="40000"/>
            </a:schemeClr>
          </a:solidFill>
        </p:spPr>
        <p:txBody>
          <a:bodyPr wrap="square" rtlCol="0">
            <a:spAutoFit/>
          </a:bodyPr>
          <a:lstStyle/>
          <a:p>
            <a:pPr algn="ctr"/>
            <a:r>
              <a:rPr lang="en-GB" b="1" dirty="0">
                <a:solidFill>
                  <a:srgbClr val="00B0F0"/>
                </a:solidFill>
                <a:latin typeface="Univers Condensed" panose="020B0506020202050204" pitchFamily="34" charset="0"/>
              </a:rPr>
              <a:t>R2-D2</a:t>
            </a:r>
            <a:endParaRPr lang="en-GB" sz="1600" dirty="0">
              <a:solidFill>
                <a:srgbClr val="FFFF00"/>
              </a:solidFill>
              <a:latin typeface="Univers Condensed" panose="020B0506020202050204" pitchFamily="34" charset="0"/>
            </a:endParaRPr>
          </a:p>
          <a:p>
            <a:pPr algn="ctr"/>
            <a:r>
              <a:rPr lang="en-GB" sz="1600" dirty="0">
                <a:solidFill>
                  <a:srgbClr val="FFFF00"/>
                </a:solidFill>
                <a:latin typeface="Univers Condensed" panose="020B0506020202050204" pitchFamily="34" charset="0"/>
              </a:rPr>
              <a:t>R2-D2 represents a dendritic cell. Often involved in presenting information to help other troops in battle.</a:t>
            </a:r>
          </a:p>
        </p:txBody>
      </p:sp>
      <p:pic>
        <p:nvPicPr>
          <p:cNvPr id="7170" name="Picture 2" descr="Scanning electron microscope image of a dendritic cell">
            <a:extLst>
              <a:ext uri="{FF2B5EF4-FFF2-40B4-BE49-F238E27FC236}">
                <a16:creationId xmlns:a16="http://schemas.microsoft.com/office/drawing/2014/main" id="{E884E19F-7FD4-E043-AD59-40830FA8F308}"/>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096049" y="114300"/>
            <a:ext cx="1981651" cy="14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7297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1502</TotalTime>
  <Words>2796</Words>
  <Application>Microsoft Macintosh PowerPoint</Application>
  <PresentationFormat>Widescreen</PresentationFormat>
  <Paragraphs>94</Paragraphs>
  <Slides>15</Slides>
  <Notes>2</Notes>
  <HiddenSlides>13</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Calibri Light</vt:lpstr>
      <vt:lpstr>STARWARS</vt:lpstr>
      <vt:lpstr>Trajan Pro</vt:lpstr>
      <vt:lpstr>Univers</vt:lpstr>
      <vt:lpstr>Univers Condensed</vt:lpstr>
      <vt:lpstr>Office Theme</vt:lpstr>
      <vt:lpstr>PowerPoint Presentation</vt:lpstr>
      <vt:lpstr>CELLS OF THE IMMUNE SYSTEM</vt:lpstr>
      <vt:lpstr>BASOPHILS</vt:lpstr>
      <vt:lpstr>EOSINPHILS</vt:lpstr>
      <vt:lpstr>MAST CELLS</vt:lpstr>
      <vt:lpstr>NEUTROPHILS</vt:lpstr>
      <vt:lpstr>MONOCYTES / MACROPHAGES</vt:lpstr>
      <vt:lpstr>NATURAL KILLER CELLS</vt:lpstr>
      <vt:lpstr>DENDRITIC CELLS</vt:lpstr>
      <vt:lpstr>B-LYMPHOCYTES</vt:lpstr>
      <vt:lpstr>T-LYMPHOCYTES</vt:lpstr>
      <vt:lpstr>CD4+ T-LYMPHOCYTES</vt:lpstr>
      <vt:lpstr>CD8+ T-LYMPHOCYTES</vt:lpstr>
      <vt:lpstr>REGULATORY T-LYMPHOCYTES</vt:lpstr>
      <vt:lpstr>TH17 LYMPHOCYTES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Francis N.J.</dc:creator>
  <cp:lastModifiedBy>Francis N.J.</cp:lastModifiedBy>
  <cp:revision>25</cp:revision>
  <dcterms:created xsi:type="dcterms:W3CDTF">2020-10-07T08:44:45Z</dcterms:created>
  <dcterms:modified xsi:type="dcterms:W3CDTF">2020-10-21T16:10:20Z</dcterms:modified>
</cp:coreProperties>
</file>